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74" r:id="rId4"/>
    <p:sldId id="257" r:id="rId5"/>
    <p:sldId id="287" r:id="rId6"/>
    <p:sldId id="277" r:id="rId7"/>
    <p:sldId id="279" r:id="rId8"/>
    <p:sldId id="280" r:id="rId9"/>
    <p:sldId id="281" r:id="rId10"/>
    <p:sldId id="275" r:id="rId11"/>
    <p:sldId id="276" r:id="rId12"/>
    <p:sldId id="278" r:id="rId13"/>
    <p:sldId id="261" r:id="rId14"/>
    <p:sldId id="285" r:id="rId15"/>
    <p:sldId id="284" r:id="rId16"/>
    <p:sldId id="289" r:id="rId17"/>
    <p:sldId id="282" r:id="rId18"/>
    <p:sldId id="283" r:id="rId19"/>
    <p:sldId id="286" r:id="rId20"/>
    <p:sldId id="264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870" autoAdjust="0"/>
  </p:normalViewPr>
  <p:slideViewPr>
    <p:cSldViewPr>
      <p:cViewPr>
        <p:scale>
          <a:sx n="100" d="100"/>
          <a:sy n="100" d="100"/>
        </p:scale>
        <p:origin x="-516" y="-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E8AAB-B2EF-4666-82DC-9F678931E7FA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D7361-B29A-4709-BE75-2FE33470E4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782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41092" eaLnBrk="0" hangingPunct="0">
              <a:defRPr sz="3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85817" indent="-263776" defTabSz="441092" eaLnBrk="0" hangingPunct="0">
              <a:defRPr sz="3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55103" indent="-211021" defTabSz="441092" eaLnBrk="0" hangingPunct="0">
              <a:defRPr sz="3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477145" indent="-211021" defTabSz="441092" eaLnBrk="0" hangingPunct="0">
              <a:defRPr sz="3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899186" indent="-211021" defTabSz="441092" eaLnBrk="0" hangingPunct="0">
              <a:defRPr sz="3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21227" indent="-211021" defTabSz="441092" eaLnBrk="0" fontAlgn="base" hangingPunct="0">
              <a:spcBef>
                <a:spcPct val="18000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743269" indent="-211021" defTabSz="441092" eaLnBrk="0" fontAlgn="base" hangingPunct="0">
              <a:spcBef>
                <a:spcPct val="18000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165310" indent="-211021" defTabSz="441092" eaLnBrk="0" fontAlgn="base" hangingPunct="0">
              <a:spcBef>
                <a:spcPct val="18000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587351" indent="-211021" defTabSz="441092" eaLnBrk="0" fontAlgn="base" hangingPunct="0">
              <a:spcBef>
                <a:spcPct val="18000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5FA3DBD-E67F-4693-88CE-029E7274B06A}" type="slidenum">
              <a:rPr lang="en-GB" sz="1200" b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13</a:t>
            </a:fld>
            <a:endParaRPr lang="en-GB" sz="1200" b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4175" y="687388"/>
            <a:ext cx="6091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xfrm>
            <a:off x="913992" y="4344358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4175" y="687388"/>
            <a:ext cx="6091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xfrm>
            <a:off x="913992" y="4344358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4175" y="687388"/>
            <a:ext cx="6091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xfrm>
            <a:off x="913992" y="4344358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rgb-surrey-LOGO"/>
          <p:cNvPicPr>
            <a:picLocks noChangeAspect="1" noChangeArrowheads="1"/>
          </p:cNvPicPr>
          <p:nvPr userDrawn="1"/>
        </p:nvPicPr>
        <p:blipFill>
          <a:blip r:embed="rId3">
            <a:lum bright="36000" contrast="20000"/>
          </a:blip>
          <a:srcRect/>
          <a:stretch>
            <a:fillRect/>
          </a:stretch>
        </p:blipFill>
        <p:spPr bwMode="auto">
          <a:xfrm>
            <a:off x="7668344" y="51470"/>
            <a:ext cx="1467222" cy="52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62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0A8E-520F-47D2-854A-CC7901B6F28C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7324-DFB7-4FAE-90AE-4F459040B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46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0A8E-520F-47D2-854A-CC7901B6F28C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7324-DFB7-4FAE-90AE-4F459040B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292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STL-Background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84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SSTL-Background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76" y="-692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3075" y="33468"/>
            <a:ext cx="8049194" cy="702078"/>
          </a:xfrm>
        </p:spPr>
        <p:txBody>
          <a:bodyPr/>
          <a:lstStyle>
            <a:lvl1pPr>
              <a:defRPr>
                <a:solidFill>
                  <a:srgbClr val="92D0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10" descr="rgb-surrey-LOGO"/>
          <p:cNvPicPr>
            <a:picLocks noChangeAspect="1" noChangeArrowheads="1"/>
          </p:cNvPicPr>
          <p:nvPr userDrawn="1"/>
        </p:nvPicPr>
        <p:blipFill>
          <a:blip r:embed="rId3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8" y="180380"/>
            <a:ext cx="430212" cy="89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319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0A8E-520F-47D2-854A-CC7901B6F28C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7324-DFB7-4FAE-90AE-4F459040B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68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0A8E-520F-47D2-854A-CC7901B6F28C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7324-DFB7-4FAE-90AE-4F459040B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66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0A8E-520F-47D2-854A-CC7901B6F28C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7324-DFB7-4FAE-90AE-4F459040B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23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0A8E-520F-47D2-854A-CC7901B6F28C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7324-DFB7-4FAE-90AE-4F459040B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48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0A8E-520F-47D2-854A-CC7901B6F28C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7324-DFB7-4FAE-90AE-4F459040B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28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0A8E-520F-47D2-854A-CC7901B6F28C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7324-DFB7-4FAE-90AE-4F459040B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453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0A8E-520F-47D2-854A-CC7901B6F28C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7324-DFB7-4FAE-90AE-4F459040B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62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80A8E-520F-47D2-854A-CC7901B6F28C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7324-DFB7-4FAE-90AE-4F459040B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06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80A8E-520F-47D2-854A-CC7901B6F28C}" type="datetimeFigureOut">
              <a:rPr lang="en-GB" smtClean="0"/>
              <a:t>09/11/2015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7324-DFB7-4FAE-90AE-4F459040BD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54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video" Target="file:///E:\MNS%20Briefcase\MNS%20Presentations%20Briefcase\DMC_CoverageF.avi" TargetMode="External"/><Relationship Id="rId16" Type="http://schemas.openxmlformats.org/officeDocument/2006/relationships/image" Target="../media/image51.png"/><Relationship Id="rId1" Type="http://schemas.openxmlformats.org/officeDocument/2006/relationships/video" Target="file:///E:\MNS%20Briefcase\MNS%20Presentations%20Briefcase\DMC_ConstellationConceptF.avi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2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wmf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3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3.png"/><Relationship Id="rId7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.png"/><Relationship Id="rId5" Type="http://schemas.openxmlformats.org/officeDocument/2006/relationships/image" Target="../media/image24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56381" y="1563637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Innovation and Planning of EO Missions for Society and Policy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139702"/>
            <a:ext cx="512763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1" descr="SSTL-300S1_H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73353" flipH="1">
            <a:off x="-254742" y="457029"/>
            <a:ext cx="1724758" cy="120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/>
          <p:cNvSpPr>
            <a:spLocks/>
          </p:cNvSpPr>
          <p:nvPr/>
        </p:nvSpPr>
        <p:spPr bwMode="auto">
          <a:xfrm>
            <a:off x="1043608" y="4155926"/>
            <a:ext cx="676751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/>
          <a:lstStyle/>
          <a:p>
            <a:pPr algn="ctr" eaLnBrk="0" hangingPunct="0">
              <a:spcBef>
                <a:spcPct val="5000"/>
              </a:spcBef>
              <a:buClr>
                <a:srgbClr val="163063"/>
              </a:buClr>
              <a:buFont typeface="Arial" pitchFamily="34" charset="0"/>
              <a:buNone/>
            </a:pPr>
            <a:r>
              <a:rPr lang="en-GB" sz="1800" dirty="0">
                <a:solidFill>
                  <a:schemeClr val="bg1"/>
                </a:solidFill>
              </a:rPr>
              <a:t>Professor Sir Martin Sweeting OBE FRS FREng </a:t>
            </a:r>
          </a:p>
          <a:p>
            <a:pPr algn="ctr" eaLnBrk="0" hangingPunct="0">
              <a:spcBef>
                <a:spcPct val="5000"/>
              </a:spcBef>
              <a:buClr>
                <a:srgbClr val="163063"/>
              </a:buClr>
            </a:pPr>
            <a:r>
              <a:rPr lang="en-GB" sz="1400" dirty="0">
                <a:solidFill>
                  <a:srgbClr val="B2B2B2"/>
                </a:solidFill>
              </a:rPr>
              <a:t>Executive Chairman, </a:t>
            </a:r>
            <a:r>
              <a:rPr lang="en-GB" sz="1400" dirty="0" smtClean="0">
                <a:solidFill>
                  <a:srgbClr val="B2B2B2"/>
                </a:solidFill>
              </a:rPr>
              <a:t>SSTL</a:t>
            </a:r>
          </a:p>
          <a:p>
            <a:pPr algn="ctr" eaLnBrk="0" hangingPunct="0">
              <a:spcBef>
                <a:spcPct val="5000"/>
              </a:spcBef>
              <a:buClr>
                <a:srgbClr val="163063"/>
              </a:buClr>
            </a:pPr>
            <a:r>
              <a:rPr lang="en-GB" sz="1400" dirty="0" smtClean="0">
                <a:solidFill>
                  <a:srgbClr val="B2B2B2"/>
                </a:solidFill>
              </a:rPr>
              <a:t>Chairman, </a:t>
            </a:r>
            <a:r>
              <a:rPr lang="en-GB" sz="1400" dirty="0">
                <a:solidFill>
                  <a:srgbClr val="B2B2B2"/>
                </a:solidFill>
              </a:rPr>
              <a:t>Surrey Space </a:t>
            </a:r>
            <a:r>
              <a:rPr lang="en-GB" sz="1400" dirty="0" smtClean="0">
                <a:solidFill>
                  <a:srgbClr val="B2B2B2"/>
                </a:solidFill>
              </a:rPr>
              <a:t>Centre</a:t>
            </a:r>
          </a:p>
          <a:p>
            <a:pPr algn="ctr" eaLnBrk="0" hangingPunct="0">
              <a:spcBef>
                <a:spcPct val="5000"/>
              </a:spcBef>
              <a:buClr>
                <a:srgbClr val="163063"/>
              </a:buClr>
            </a:pPr>
            <a:r>
              <a:rPr lang="en-GB" sz="1400" dirty="0" smtClean="0">
                <a:solidFill>
                  <a:srgbClr val="B2B2B2"/>
                </a:solidFill>
              </a:rPr>
              <a:t>United Kingdom</a:t>
            </a:r>
            <a:endParaRPr lang="en-GB" sz="1400" dirty="0">
              <a:solidFill>
                <a:srgbClr val="B2B2B2"/>
              </a:solidFill>
            </a:endParaRPr>
          </a:p>
        </p:txBody>
      </p:sp>
      <p:pic>
        <p:nvPicPr>
          <p:cNvPr id="6" name="Picture 35" descr="SSTL-1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2103" flipH="1">
            <a:off x="3973808" y="283077"/>
            <a:ext cx="1228725" cy="69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82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 in space and its applications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187623" y="1071883"/>
            <a:ext cx="5186545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challenges of space often drive innovation on Earth</a:t>
            </a:r>
          </a:p>
          <a:p>
            <a:pPr marL="285750" indent="-285750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Advances in terrestrial  consumer electronics has revolutionised the approach to space through </a:t>
            </a:r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COTS – small satellites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04048" y="3176319"/>
            <a:ext cx="3048368" cy="1728192"/>
            <a:chOff x="5004048" y="3176319"/>
            <a:chExt cx="3048368" cy="1728192"/>
          </a:xfrm>
        </p:grpSpPr>
        <p:pic>
          <p:nvPicPr>
            <p:cNvPr id="22" name="Picture 17" descr="新图像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84168" y="3176319"/>
              <a:ext cx="1968248" cy="1728192"/>
            </a:xfrm>
            <a:prstGeom prst="rect">
              <a:avLst/>
            </a:prstGeom>
            <a:noFill/>
          </p:spPr>
        </p:pic>
        <p:sp>
          <p:nvSpPr>
            <p:cNvPr id="23" name="Line 18"/>
            <p:cNvSpPr>
              <a:spLocks noChangeShapeType="1"/>
            </p:cNvSpPr>
            <p:nvPr/>
          </p:nvSpPr>
          <p:spPr bwMode="auto">
            <a:xfrm>
              <a:off x="5004048" y="4040415"/>
              <a:ext cx="722173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1648" y="3405003"/>
            <a:ext cx="4070352" cy="1296809"/>
            <a:chOff x="501648" y="3405003"/>
            <a:chExt cx="4070352" cy="1296809"/>
          </a:xfrm>
        </p:grpSpPr>
        <p:pic>
          <p:nvPicPr>
            <p:cNvPr id="18" name="Picture 11" descr="laptop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1648" y="3468539"/>
              <a:ext cx="1371951" cy="1233273"/>
            </a:xfrm>
            <a:prstGeom prst="rect">
              <a:avLst/>
            </a:prstGeom>
            <a:noFill/>
          </p:spPr>
        </p:pic>
        <p:pic>
          <p:nvPicPr>
            <p:cNvPr id="20" name="Picture 13" descr="Digital camera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51720" y="3427167"/>
              <a:ext cx="838709" cy="658008"/>
            </a:xfrm>
            <a:prstGeom prst="rect">
              <a:avLst/>
            </a:prstGeom>
            <a:noFill/>
          </p:spPr>
        </p:pic>
        <p:pic>
          <p:nvPicPr>
            <p:cNvPr id="21" name="Picture 14" descr="sonyericssonV630i_tn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49639" y="3405003"/>
              <a:ext cx="822818" cy="1093397"/>
            </a:xfrm>
            <a:prstGeom prst="rect">
              <a:avLst/>
            </a:prstGeom>
            <a:noFill/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296091" y="3543391"/>
              <a:ext cx="275909" cy="541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35" y="915565"/>
            <a:ext cx="2782312" cy="24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74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has pioneered </a:t>
            </a: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small satellites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54757" y="3363838"/>
            <a:ext cx="648072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7063">
              <a:spcBef>
                <a:spcPts val="600"/>
              </a:spcBef>
            </a:pPr>
            <a:r>
              <a:rPr lang="en-GB" sz="2000" b="1" dirty="0">
                <a:solidFill>
                  <a:schemeClr val="bg1"/>
                </a:solidFill>
              </a:rPr>
              <a:t>SSTL:</a:t>
            </a:r>
            <a:r>
              <a:rPr lang="en-GB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founded </a:t>
            </a:r>
            <a:r>
              <a:rPr lang="en-GB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 1985 spin-out from University of Surrey  </a:t>
            </a:r>
          </a:p>
          <a:p>
            <a:pPr defTabSz="627063">
              <a:spcBef>
                <a:spcPts val="600"/>
              </a:spcBef>
            </a:pPr>
            <a:r>
              <a:rPr lang="en-GB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~500 staff in 2015   ~ </a:t>
            </a:r>
            <a:r>
              <a:rPr lang="en-GB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$150M </a:t>
            </a:r>
            <a:r>
              <a:rPr lang="en-GB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p.a. </a:t>
            </a:r>
            <a:r>
              <a:rPr lang="en-GB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turnover   ~$0.7Bn exports</a:t>
            </a:r>
          </a:p>
          <a:p>
            <a:pPr defTabSz="627063">
              <a:spcBef>
                <a:spcPts val="1800"/>
              </a:spcBef>
            </a:pPr>
            <a:r>
              <a:rPr lang="en-GB" sz="2000" b="1" dirty="0" smtClean="0">
                <a:solidFill>
                  <a:schemeClr val="bg1"/>
                </a:solidFill>
              </a:rPr>
              <a:t>SSC: </a:t>
            </a:r>
            <a:r>
              <a:rPr lang="en-GB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academic research centre  ~100 researchers</a:t>
            </a:r>
            <a:endParaRPr lang="en-GB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defTabSz="627063">
              <a:spcBef>
                <a:spcPts val="600"/>
              </a:spcBef>
            </a:pPr>
            <a:r>
              <a:rPr lang="en-GB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Synergy of academic research and commercial exploitation</a:t>
            </a:r>
            <a:endParaRPr lang="en-GB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4">
            <a:lum bright="10000" contrast="8000"/>
          </a:blip>
          <a:srcRect l="1" t="8378" r="13126"/>
          <a:stretch/>
        </p:blipFill>
        <p:spPr bwMode="auto">
          <a:xfrm>
            <a:off x="179512" y="699542"/>
            <a:ext cx="6193699" cy="256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>
            <a:lum bright="12000" contrast="10000"/>
          </a:blip>
          <a:srcRect/>
          <a:stretch>
            <a:fillRect/>
          </a:stretch>
        </p:blipFill>
        <p:spPr bwMode="auto">
          <a:xfrm>
            <a:off x="6635477" y="703914"/>
            <a:ext cx="2177138" cy="121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35477" y="1961517"/>
            <a:ext cx="2183298" cy="157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477" y="3622315"/>
            <a:ext cx="2177137" cy="153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858" y="2749219"/>
            <a:ext cx="578408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Synergy of academic research and commercial exploitation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Surrey has launched 47 satellites </a:t>
            </a: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years</a:t>
            </a:r>
          </a:p>
        </p:txBody>
      </p:sp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884035" y="1059582"/>
            <a:ext cx="3084371" cy="17697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nations</a:t>
            </a:r>
          </a:p>
          <a:p>
            <a:pPr marL="0" lvl="1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DMC</a:t>
            </a:r>
          </a:p>
          <a:p>
            <a:pPr marL="0" lvl="1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Charter contributor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4" y="807368"/>
            <a:ext cx="461150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5" descr="Algeria-fl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420" y="2933378"/>
            <a:ext cx="461962" cy="24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6" descr="China-fl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07" y="2933378"/>
            <a:ext cx="412750" cy="24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7" descr="Nigeria-fla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45" y="2934965"/>
            <a:ext cx="457200" cy="24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8" descr="Turkey-fla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145" y="2936553"/>
            <a:ext cx="422275" cy="24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9" descr="uk-fla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20" y="2941315"/>
            <a:ext cx="452437" cy="239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470" y="2931790"/>
            <a:ext cx="4079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DMC_ConstellationConceptF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/>
          <a:stretch>
            <a:fillRect/>
          </a:stretch>
        </p:blipFill>
        <p:spPr>
          <a:xfrm>
            <a:off x="6828770" y="3563939"/>
            <a:ext cx="1227761" cy="1105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4758605" y="3579862"/>
            <a:ext cx="1945630" cy="1073274"/>
            <a:chOff x="528" y="576"/>
            <a:chExt cx="3312" cy="1522"/>
          </a:xfrm>
        </p:grpSpPr>
        <p:sp>
          <p:nvSpPr>
            <p:cNvPr id="26" name="Rectangle 5"/>
            <p:cNvSpPr>
              <a:spLocks noChangeAspect="1" noChangeArrowheads="1"/>
            </p:cNvSpPr>
            <p:nvPr/>
          </p:nvSpPr>
          <p:spPr bwMode="auto">
            <a:xfrm>
              <a:off x="528" y="576"/>
              <a:ext cx="3312" cy="1522"/>
            </a:xfrm>
            <a:prstGeom prst="rect">
              <a:avLst/>
            </a:prstGeom>
            <a:noFill/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" y="581"/>
              <a:ext cx="3299" cy="1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7"/>
            <p:cNvGrpSpPr>
              <a:grpSpLocks noChangeAspect="1"/>
            </p:cNvGrpSpPr>
            <p:nvPr/>
          </p:nvGrpSpPr>
          <p:grpSpPr bwMode="auto">
            <a:xfrm>
              <a:off x="1200" y="672"/>
              <a:ext cx="93" cy="92"/>
              <a:chOff x="1570" y="1265"/>
              <a:chExt cx="161" cy="161"/>
            </a:xfrm>
          </p:grpSpPr>
          <p:sp>
            <p:nvSpPr>
              <p:cNvPr id="59" name="Line 8"/>
              <p:cNvSpPr>
                <a:spLocks noChangeAspect="1" noChangeShapeType="1"/>
              </p:cNvSpPr>
              <p:nvPr/>
            </p:nvSpPr>
            <p:spPr bwMode="auto">
              <a:xfrm>
                <a:off x="1593" y="1301"/>
                <a:ext cx="0" cy="86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Line 9"/>
              <p:cNvSpPr>
                <a:spLocks noChangeAspect="1" noChangeShapeType="1"/>
              </p:cNvSpPr>
              <p:nvPr/>
            </p:nvSpPr>
            <p:spPr bwMode="auto">
              <a:xfrm>
                <a:off x="1711" y="1302"/>
                <a:ext cx="0" cy="87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61" name="Picture 10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6" y="1268"/>
                <a:ext cx="10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2" name="Oval 11"/>
              <p:cNvSpPr>
                <a:spLocks noChangeAspect="1" noChangeArrowheads="1"/>
              </p:cNvSpPr>
              <p:nvPr/>
            </p:nvSpPr>
            <p:spPr bwMode="auto">
              <a:xfrm>
                <a:off x="1570" y="1265"/>
                <a:ext cx="161" cy="161"/>
              </a:xfrm>
              <a:prstGeom prst="ellips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" name="Group 12"/>
            <p:cNvGrpSpPr>
              <a:grpSpLocks noChangeAspect="1"/>
            </p:cNvGrpSpPr>
            <p:nvPr/>
          </p:nvGrpSpPr>
          <p:grpSpPr bwMode="auto">
            <a:xfrm>
              <a:off x="1548" y="1247"/>
              <a:ext cx="93" cy="93"/>
              <a:chOff x="1775" y="1999"/>
              <a:chExt cx="161" cy="162"/>
            </a:xfrm>
          </p:grpSpPr>
          <p:sp>
            <p:nvSpPr>
              <p:cNvPr id="55" name="Line 13"/>
              <p:cNvSpPr>
                <a:spLocks noChangeAspect="1" noChangeShapeType="1"/>
              </p:cNvSpPr>
              <p:nvPr/>
            </p:nvSpPr>
            <p:spPr bwMode="auto">
              <a:xfrm>
                <a:off x="1798" y="2036"/>
                <a:ext cx="0" cy="86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Line 14"/>
              <p:cNvSpPr>
                <a:spLocks noChangeAspect="1" noChangeShapeType="1"/>
              </p:cNvSpPr>
              <p:nvPr/>
            </p:nvSpPr>
            <p:spPr bwMode="auto">
              <a:xfrm>
                <a:off x="1916" y="2037"/>
                <a:ext cx="0" cy="86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57" name="Picture 1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" y="2003"/>
                <a:ext cx="10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8" name="Oval 16"/>
              <p:cNvSpPr>
                <a:spLocks noChangeAspect="1" noChangeArrowheads="1"/>
              </p:cNvSpPr>
              <p:nvPr/>
            </p:nvSpPr>
            <p:spPr bwMode="auto">
              <a:xfrm>
                <a:off x="1775" y="1999"/>
                <a:ext cx="161" cy="162"/>
              </a:xfrm>
              <a:prstGeom prst="ellips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" name="Group 17"/>
            <p:cNvGrpSpPr>
              <a:grpSpLocks noChangeAspect="1"/>
            </p:cNvGrpSpPr>
            <p:nvPr/>
          </p:nvGrpSpPr>
          <p:grpSpPr bwMode="auto">
            <a:xfrm>
              <a:off x="1623" y="1674"/>
              <a:ext cx="93" cy="93"/>
              <a:chOff x="1906" y="2741"/>
              <a:chExt cx="161" cy="162"/>
            </a:xfrm>
          </p:grpSpPr>
          <p:sp>
            <p:nvSpPr>
              <p:cNvPr id="51" name="Line 18"/>
              <p:cNvSpPr>
                <a:spLocks noChangeAspect="1" noChangeShapeType="1"/>
              </p:cNvSpPr>
              <p:nvPr/>
            </p:nvSpPr>
            <p:spPr bwMode="auto">
              <a:xfrm>
                <a:off x="1929" y="2778"/>
                <a:ext cx="0" cy="86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9"/>
              <p:cNvSpPr>
                <a:spLocks noChangeAspect="1" noChangeShapeType="1"/>
              </p:cNvSpPr>
              <p:nvPr/>
            </p:nvSpPr>
            <p:spPr bwMode="auto">
              <a:xfrm>
                <a:off x="2047" y="2779"/>
                <a:ext cx="0" cy="87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53" name="Picture 20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2" y="2745"/>
                <a:ext cx="10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4" name="Oval 21"/>
              <p:cNvSpPr>
                <a:spLocks noChangeAspect="1" noChangeArrowheads="1"/>
              </p:cNvSpPr>
              <p:nvPr/>
            </p:nvSpPr>
            <p:spPr bwMode="auto">
              <a:xfrm>
                <a:off x="1906" y="2741"/>
                <a:ext cx="161" cy="162"/>
              </a:xfrm>
              <a:prstGeom prst="ellips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" name="Group 22"/>
            <p:cNvGrpSpPr>
              <a:grpSpLocks noChangeAspect="1"/>
            </p:cNvGrpSpPr>
            <p:nvPr/>
          </p:nvGrpSpPr>
          <p:grpSpPr bwMode="auto">
            <a:xfrm>
              <a:off x="2642" y="1936"/>
              <a:ext cx="92" cy="93"/>
              <a:chOff x="3674" y="3196"/>
              <a:chExt cx="161" cy="162"/>
            </a:xfrm>
          </p:grpSpPr>
          <p:sp>
            <p:nvSpPr>
              <p:cNvPr id="47" name="Line 23"/>
              <p:cNvSpPr>
                <a:spLocks noChangeAspect="1" noChangeShapeType="1"/>
              </p:cNvSpPr>
              <p:nvPr/>
            </p:nvSpPr>
            <p:spPr bwMode="auto">
              <a:xfrm>
                <a:off x="3697" y="3232"/>
                <a:ext cx="0" cy="87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24"/>
              <p:cNvSpPr>
                <a:spLocks noChangeAspect="1" noChangeShapeType="1"/>
              </p:cNvSpPr>
              <p:nvPr/>
            </p:nvSpPr>
            <p:spPr bwMode="auto">
              <a:xfrm>
                <a:off x="3815" y="3234"/>
                <a:ext cx="0" cy="86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49" name="Picture 2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0" y="3199"/>
                <a:ext cx="10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0" name="Oval 26"/>
              <p:cNvSpPr>
                <a:spLocks noChangeAspect="1" noChangeArrowheads="1"/>
              </p:cNvSpPr>
              <p:nvPr/>
            </p:nvSpPr>
            <p:spPr bwMode="auto">
              <a:xfrm>
                <a:off x="3674" y="3196"/>
                <a:ext cx="161" cy="162"/>
              </a:xfrm>
              <a:prstGeom prst="ellips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" name="Group 27"/>
            <p:cNvGrpSpPr>
              <a:grpSpLocks noChangeAspect="1"/>
            </p:cNvGrpSpPr>
            <p:nvPr/>
          </p:nvGrpSpPr>
          <p:grpSpPr bwMode="auto">
            <a:xfrm>
              <a:off x="3145" y="1595"/>
              <a:ext cx="92" cy="94"/>
              <a:chOff x="4548" y="2604"/>
              <a:chExt cx="160" cy="162"/>
            </a:xfrm>
          </p:grpSpPr>
          <p:sp>
            <p:nvSpPr>
              <p:cNvPr id="43" name="Line 28"/>
              <p:cNvSpPr>
                <a:spLocks noChangeAspect="1" noChangeShapeType="1"/>
              </p:cNvSpPr>
              <p:nvPr/>
            </p:nvSpPr>
            <p:spPr bwMode="auto">
              <a:xfrm>
                <a:off x="4570" y="2641"/>
                <a:ext cx="0" cy="86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29"/>
              <p:cNvSpPr>
                <a:spLocks noChangeAspect="1" noChangeShapeType="1"/>
              </p:cNvSpPr>
              <p:nvPr/>
            </p:nvSpPr>
            <p:spPr bwMode="auto">
              <a:xfrm>
                <a:off x="4688" y="2642"/>
                <a:ext cx="0" cy="86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45" name="Picture 30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3" y="2608"/>
                <a:ext cx="10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6" name="Oval 31"/>
              <p:cNvSpPr>
                <a:spLocks noChangeAspect="1" noChangeArrowheads="1"/>
              </p:cNvSpPr>
              <p:nvPr/>
            </p:nvSpPr>
            <p:spPr bwMode="auto">
              <a:xfrm>
                <a:off x="4548" y="2604"/>
                <a:ext cx="160" cy="162"/>
              </a:xfrm>
              <a:prstGeom prst="ellips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" name="Group 32"/>
            <p:cNvGrpSpPr>
              <a:grpSpLocks noChangeAspect="1"/>
            </p:cNvGrpSpPr>
            <p:nvPr/>
          </p:nvGrpSpPr>
          <p:grpSpPr bwMode="auto">
            <a:xfrm>
              <a:off x="3225" y="1173"/>
              <a:ext cx="92" cy="93"/>
              <a:chOff x="4687" y="1871"/>
              <a:chExt cx="160" cy="162"/>
            </a:xfrm>
          </p:grpSpPr>
          <p:sp>
            <p:nvSpPr>
              <p:cNvPr id="39" name="Line 33"/>
              <p:cNvSpPr>
                <a:spLocks noChangeAspect="1" noChangeShapeType="1"/>
              </p:cNvSpPr>
              <p:nvPr/>
            </p:nvSpPr>
            <p:spPr bwMode="auto">
              <a:xfrm>
                <a:off x="4709" y="1907"/>
                <a:ext cx="0" cy="87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Line 34"/>
              <p:cNvSpPr>
                <a:spLocks noChangeAspect="1" noChangeShapeType="1"/>
              </p:cNvSpPr>
              <p:nvPr/>
            </p:nvSpPr>
            <p:spPr bwMode="auto">
              <a:xfrm>
                <a:off x="4827" y="1909"/>
                <a:ext cx="0" cy="86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41" name="Picture 3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2" y="1875"/>
                <a:ext cx="10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2" name="Oval 36"/>
              <p:cNvSpPr>
                <a:spLocks noChangeAspect="1" noChangeArrowheads="1"/>
              </p:cNvSpPr>
              <p:nvPr/>
            </p:nvSpPr>
            <p:spPr bwMode="auto">
              <a:xfrm>
                <a:off x="4687" y="1871"/>
                <a:ext cx="160" cy="162"/>
              </a:xfrm>
              <a:prstGeom prst="ellips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" name="Group 37"/>
            <p:cNvGrpSpPr>
              <a:grpSpLocks noChangeAspect="1"/>
            </p:cNvGrpSpPr>
            <p:nvPr/>
          </p:nvGrpSpPr>
          <p:grpSpPr bwMode="auto">
            <a:xfrm>
              <a:off x="3393" y="749"/>
              <a:ext cx="92" cy="92"/>
              <a:chOff x="4978" y="1134"/>
              <a:chExt cx="160" cy="161"/>
            </a:xfrm>
          </p:grpSpPr>
          <p:sp>
            <p:nvSpPr>
              <p:cNvPr id="35" name="Line 38"/>
              <p:cNvSpPr>
                <a:spLocks noChangeAspect="1" noChangeShapeType="1"/>
              </p:cNvSpPr>
              <p:nvPr/>
            </p:nvSpPr>
            <p:spPr bwMode="auto">
              <a:xfrm>
                <a:off x="5000" y="1170"/>
                <a:ext cx="0" cy="86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Line 39"/>
              <p:cNvSpPr>
                <a:spLocks noChangeAspect="1" noChangeShapeType="1"/>
              </p:cNvSpPr>
              <p:nvPr/>
            </p:nvSpPr>
            <p:spPr bwMode="auto">
              <a:xfrm>
                <a:off x="5118" y="1171"/>
                <a:ext cx="0" cy="87"/>
              </a:xfrm>
              <a:prstGeom prst="line">
                <a:avLst/>
              </a:prstGeom>
              <a:noFill/>
              <a:ln w="76200">
                <a:solidFill>
                  <a:srgbClr val="3333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pic>
            <p:nvPicPr>
              <p:cNvPr id="37" name="Picture 40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3" y="1137"/>
                <a:ext cx="104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" name="Oval 41"/>
              <p:cNvSpPr>
                <a:spLocks noChangeAspect="1" noChangeArrowheads="1"/>
              </p:cNvSpPr>
              <p:nvPr/>
            </p:nvSpPr>
            <p:spPr bwMode="auto">
              <a:xfrm>
                <a:off x="4978" y="1134"/>
                <a:ext cx="160" cy="161"/>
              </a:xfrm>
              <a:prstGeom prst="ellipse">
                <a:avLst/>
              </a:prstGeom>
              <a:noFill/>
              <a:ln w="508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63" name="DMC_CoverageF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4"/>
          <a:stretch>
            <a:fillRect/>
          </a:stretch>
        </p:blipFill>
        <p:spPr>
          <a:xfrm>
            <a:off x="8009067" y="3566054"/>
            <a:ext cx="1134933" cy="11051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29" y="4774168"/>
            <a:ext cx="781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92D050"/>
                </a:solidFill>
              </a:rPr>
              <a:t>38 of the 47 satellites have carried EO instruments – major part of SSTL business</a:t>
            </a:r>
            <a:endParaRPr lang="en-GB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2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3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500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vide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vide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-396875" y="1545432"/>
            <a:ext cx="2622550" cy="4418410"/>
            <a:chOff x="-302478" y="2027656"/>
            <a:chExt cx="2622160" cy="5890287"/>
          </a:xfrm>
        </p:grpSpPr>
        <p:pic>
          <p:nvPicPr>
            <p:cNvPr id="64538" name="Picture 29" descr="SSTL-GMP-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53507" flipH="1">
              <a:off x="-302478" y="2027656"/>
              <a:ext cx="2622160" cy="589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9" name="Content Placeholder 4"/>
            <p:cNvSpPr txBox="1">
              <a:spLocks/>
            </p:cNvSpPr>
            <p:nvPr/>
          </p:nvSpPr>
          <p:spPr bwMode="auto">
            <a:xfrm>
              <a:off x="273602" y="5994473"/>
              <a:ext cx="1330168" cy="335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Aft>
                  <a:spcPts val="1800"/>
                </a:spcAft>
              </a:pPr>
              <a:r>
                <a:rPr lang="en-US" sz="1000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</a:rPr>
                <a:t>SSTL </a:t>
              </a:r>
              <a:r>
                <a:rPr lang="en-US" sz="1000" dirty="0" smtClean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</a:rPr>
                <a:t>GEO QUANTUM</a:t>
              </a:r>
              <a:endParaRPr lang="en-US" sz="10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116013" y="2518173"/>
            <a:ext cx="2978150" cy="1701714"/>
            <a:chOff x="1450638" y="3623872"/>
            <a:chExt cx="2643824" cy="1978589"/>
          </a:xfrm>
        </p:grpSpPr>
        <p:sp>
          <p:nvSpPr>
            <p:cNvPr id="64536" name="Content Placeholder 4"/>
            <p:cNvSpPr txBox="1">
              <a:spLocks/>
            </p:cNvSpPr>
            <p:nvPr/>
          </p:nvSpPr>
          <p:spPr bwMode="auto">
            <a:xfrm>
              <a:off x="2543643" y="5260613"/>
              <a:ext cx="1550819" cy="34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Aft>
                  <a:spcPts val="1800"/>
                </a:spcAft>
              </a:pPr>
              <a:r>
                <a:rPr lang="en-US" sz="1000" dirty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</a:rPr>
                <a:t>SSTL NovaSAR</a:t>
              </a:r>
            </a:p>
          </p:txBody>
        </p:sp>
        <p:pic>
          <p:nvPicPr>
            <p:cNvPr id="64537" name="Picture 30" descr="NovaSAR_H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792590">
              <a:off x="1815409" y="3259101"/>
              <a:ext cx="1294773" cy="202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965451" y="2336007"/>
            <a:ext cx="1865313" cy="1264444"/>
            <a:chOff x="2965755" y="3114368"/>
            <a:chExt cx="1865309" cy="1686804"/>
          </a:xfrm>
        </p:grpSpPr>
        <p:sp>
          <p:nvSpPr>
            <p:cNvPr id="64534" name="Content Placeholder 4"/>
            <p:cNvSpPr txBox="1">
              <a:spLocks/>
            </p:cNvSpPr>
            <p:nvPr/>
          </p:nvSpPr>
          <p:spPr bwMode="auto">
            <a:xfrm>
              <a:off x="3647855" y="4598038"/>
              <a:ext cx="1183209" cy="2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Aft>
                  <a:spcPts val="1800"/>
                </a:spcAft>
              </a:pPr>
              <a:r>
                <a:rPr lang="en-US" sz="1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</a:rPr>
                <a:t>SSTL 300 S1</a:t>
              </a:r>
            </a:p>
          </p:txBody>
        </p:sp>
        <p:pic>
          <p:nvPicPr>
            <p:cNvPr id="64535" name="Picture 31" descr="SSTL-300S1_H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47031" flipH="1">
              <a:off x="2965755" y="3114368"/>
              <a:ext cx="1724754" cy="1207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425951" y="1777604"/>
            <a:ext cx="1827213" cy="1418034"/>
            <a:chOff x="4425247" y="2370672"/>
            <a:chExt cx="1828414" cy="1890009"/>
          </a:xfrm>
        </p:grpSpPr>
        <p:sp>
          <p:nvSpPr>
            <p:cNvPr id="64532" name="Content Placeholder 4"/>
            <p:cNvSpPr txBox="1">
              <a:spLocks/>
            </p:cNvSpPr>
            <p:nvPr/>
          </p:nvSpPr>
          <p:spPr bwMode="auto">
            <a:xfrm>
              <a:off x="5068110" y="4057546"/>
              <a:ext cx="871462" cy="203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Aft>
                  <a:spcPts val="1800"/>
                </a:spcAft>
              </a:pPr>
              <a:r>
                <a:rPr lang="en-US" sz="1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</a:rPr>
                <a:t>SSTL 300</a:t>
              </a:r>
            </a:p>
          </p:txBody>
        </p:sp>
        <p:pic>
          <p:nvPicPr>
            <p:cNvPr id="64533" name="Picture 33" descr="SSTL-300_H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25247" y="2370672"/>
              <a:ext cx="1828414" cy="16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837239" y="1601391"/>
            <a:ext cx="1228725" cy="1176338"/>
            <a:chOff x="5836771" y="2135321"/>
            <a:chExt cx="1228696" cy="1568026"/>
          </a:xfrm>
        </p:grpSpPr>
        <p:sp>
          <p:nvSpPr>
            <p:cNvPr id="64530" name="Content Placeholder 4"/>
            <p:cNvSpPr txBox="1">
              <a:spLocks/>
            </p:cNvSpPr>
            <p:nvPr/>
          </p:nvSpPr>
          <p:spPr bwMode="auto">
            <a:xfrm>
              <a:off x="6253661" y="3500213"/>
              <a:ext cx="780789" cy="2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Aft>
                  <a:spcPts val="1800"/>
                </a:spcAft>
              </a:pPr>
              <a:r>
                <a:rPr lang="en-US" sz="1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</a:rPr>
                <a:t>SSTL 150</a:t>
              </a:r>
            </a:p>
          </p:txBody>
        </p:sp>
        <p:pic>
          <p:nvPicPr>
            <p:cNvPr id="64531" name="Picture 35" descr="SSTL-15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103" flipH="1">
              <a:off x="5836771" y="2135321"/>
              <a:ext cx="1228696" cy="92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064376" y="1351360"/>
            <a:ext cx="881063" cy="1102519"/>
            <a:chOff x="7064386" y="1801839"/>
            <a:chExt cx="880616" cy="1469276"/>
          </a:xfrm>
        </p:grpSpPr>
        <p:sp>
          <p:nvSpPr>
            <p:cNvPr id="64528" name="Content Placeholder 4"/>
            <p:cNvSpPr txBox="1">
              <a:spLocks/>
            </p:cNvSpPr>
            <p:nvPr/>
          </p:nvSpPr>
          <p:spPr bwMode="auto">
            <a:xfrm>
              <a:off x="7176659" y="3038745"/>
              <a:ext cx="768343" cy="232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Aft>
                  <a:spcPts val="1800"/>
                </a:spcAft>
              </a:pPr>
              <a:r>
                <a:rPr lang="en-US" sz="1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</a:rPr>
                <a:t>SSTL 100</a:t>
              </a:r>
            </a:p>
          </p:txBody>
        </p:sp>
        <p:pic>
          <p:nvPicPr>
            <p:cNvPr id="64529" name="Picture 37" descr="SSTL-100_HR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098">
              <a:off x="7064386" y="1801839"/>
              <a:ext cx="750768" cy="898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791451" y="1116807"/>
            <a:ext cx="1027113" cy="1056085"/>
            <a:chOff x="7791742" y="1489638"/>
            <a:chExt cx="1026574" cy="1408184"/>
          </a:xfrm>
        </p:grpSpPr>
        <p:sp>
          <p:nvSpPr>
            <p:cNvPr id="64526" name="Content Placeholder 4"/>
            <p:cNvSpPr txBox="1">
              <a:spLocks/>
            </p:cNvSpPr>
            <p:nvPr/>
          </p:nvSpPr>
          <p:spPr bwMode="auto">
            <a:xfrm>
              <a:off x="7829377" y="2529564"/>
              <a:ext cx="988939" cy="368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Aft>
                  <a:spcPts val="1800"/>
                </a:spcAft>
              </a:pPr>
              <a:r>
                <a:rPr lang="en-US" sz="1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</a:rPr>
                <a:t>SSTL-X50</a:t>
              </a:r>
            </a:p>
          </p:txBody>
        </p:sp>
        <p:pic>
          <p:nvPicPr>
            <p:cNvPr id="64527" name="Picture 38" descr="SSTL-X50_Precision_HR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1627">
              <a:off x="7791742" y="1489638"/>
              <a:ext cx="664183" cy="664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412163" y="1029891"/>
            <a:ext cx="812800" cy="865584"/>
            <a:chOff x="8411674" y="1373751"/>
            <a:chExt cx="813283" cy="1153937"/>
          </a:xfrm>
        </p:grpSpPr>
        <p:sp>
          <p:nvSpPr>
            <p:cNvPr id="64524" name="Content Placeholder 4"/>
            <p:cNvSpPr txBox="1">
              <a:spLocks/>
            </p:cNvSpPr>
            <p:nvPr/>
          </p:nvSpPr>
          <p:spPr bwMode="auto">
            <a:xfrm>
              <a:off x="8411674" y="2121421"/>
              <a:ext cx="813283" cy="406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18000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Aft>
                  <a:spcPts val="1800"/>
                </a:spcAft>
              </a:pPr>
              <a:r>
                <a:rPr lang="en-US" sz="1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</a:rPr>
                <a:t>Nanosats</a:t>
              </a:r>
            </a:p>
          </p:txBody>
        </p:sp>
        <p:pic>
          <p:nvPicPr>
            <p:cNvPr id="64525" name="Picture 39" descr="SSTL-STRaND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3267" y="1373751"/>
              <a:ext cx="678808" cy="381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22" name="Rectangle 12"/>
          <p:cNvSpPr>
            <a:spLocks noChangeArrowheads="1"/>
          </p:cNvSpPr>
          <p:nvPr/>
        </p:nvSpPr>
        <p:spPr bwMode="auto">
          <a:xfrm>
            <a:off x="2051720" y="116684"/>
            <a:ext cx="704044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research to commercial products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838114"/>
            <a:ext cx="916146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       4000kg</a:t>
            </a:r>
            <a:r>
              <a:rPr lang="en-GB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		                   </a:t>
            </a:r>
            <a:r>
              <a:rPr lang="en-GB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                   400kg</a:t>
            </a:r>
            <a:r>
              <a:rPr lang="en-GB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			   </a:t>
            </a:r>
            <a:r>
              <a:rPr lang="en-GB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150kg</a:t>
            </a:r>
            <a:r>
              <a:rPr lang="en-GB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	</a:t>
            </a:r>
            <a:r>
              <a:rPr lang="en-GB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                      </a:t>
            </a:r>
            <a:r>
              <a:rPr lang="en-GB" sz="10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50kg	</a:t>
            </a:r>
            <a:r>
              <a:rPr lang="en-GB" sz="105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</a:rPr>
              <a:t>           5kg</a:t>
            </a:r>
            <a:endParaRPr lang="en-GB" sz="1050" b="1" dirty="0">
              <a:solidFill>
                <a:schemeClr val="accent6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305624" y="3641633"/>
            <a:ext cx="36530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FF00"/>
                </a:solidFill>
              </a:rPr>
              <a:t>UK </a:t>
            </a:r>
            <a:r>
              <a:rPr lang="en-GB" sz="2000" b="1" dirty="0" err="1" smtClean="0">
                <a:solidFill>
                  <a:srgbClr val="FFFF00"/>
                </a:solidFill>
              </a:rPr>
              <a:t>govt</a:t>
            </a:r>
            <a:r>
              <a:rPr lang="en-GB" sz="2000" b="1" dirty="0" smtClean="0">
                <a:solidFill>
                  <a:srgbClr val="FFFF00"/>
                </a:solidFill>
              </a:rPr>
              <a:t> funding </a:t>
            </a:r>
            <a:r>
              <a:rPr lang="en-GB" sz="2000" b="1" dirty="0" err="1" smtClean="0">
                <a:solidFill>
                  <a:srgbClr val="FFFF00"/>
                </a:solidFill>
              </a:rPr>
              <a:t>approx</a:t>
            </a:r>
            <a:r>
              <a:rPr lang="en-GB" sz="2000" b="1" dirty="0" smtClean="0">
                <a:solidFill>
                  <a:srgbClr val="FFFF00"/>
                </a:solidFill>
              </a:rPr>
              <a:t> 1%</a:t>
            </a:r>
          </a:p>
          <a:p>
            <a:pPr>
              <a:spcBef>
                <a:spcPts val="1800"/>
              </a:spcBef>
            </a:pPr>
            <a:r>
              <a:rPr lang="en-GB" sz="2000" b="1" dirty="0" smtClean="0">
                <a:solidFill>
                  <a:srgbClr val="FFFF00"/>
                </a:solidFill>
              </a:rPr>
              <a:t>HMG RoI  35:1 on EO missions</a:t>
            </a:r>
          </a:p>
        </p:txBody>
      </p:sp>
      <p:pic>
        <p:nvPicPr>
          <p:cNvPr id="30" name="Picture 10" descr="rgb-surrey-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26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>
            <a:spLocks noGrp="1" noChangeArrowheads="1"/>
          </p:cNvSpPr>
          <p:nvPr>
            <p:ph type="title"/>
          </p:nvPr>
        </p:nvSpPr>
        <p:spPr>
          <a:xfrm>
            <a:off x="503075" y="33468"/>
            <a:ext cx="8049194" cy="594066"/>
          </a:xfrm>
        </p:spPr>
        <p:txBody>
          <a:bodyPr/>
          <a:lstStyle/>
          <a:p>
            <a:r>
              <a:rPr lang="en-GB" altLang="en-US" sz="2400" b="1" dirty="0" smtClean="0">
                <a:latin typeface="Arial" pitchFamily="34" charset="0"/>
                <a:ea typeface="ＭＳ Ｐゴシック" pitchFamily="34" charset="-128"/>
              </a:rPr>
              <a:t>Small EO satellite constellations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6395" y="2289158"/>
            <a:ext cx="1957605" cy="285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26" y="2289158"/>
            <a:ext cx="2141923" cy="28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59" y="2294174"/>
            <a:ext cx="1901036" cy="285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289157"/>
            <a:ext cx="3308124" cy="283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8365" y="735546"/>
            <a:ext cx="6761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SSTL manufacture three EO satellites (430kg, 1-metre GSD)</a:t>
            </a:r>
          </a:p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Launch on Indian PSLV-XL</a:t>
            </a:r>
          </a:p>
          <a:p>
            <a:pPr>
              <a:spcAft>
                <a:spcPts val="1200"/>
              </a:spcAft>
            </a:pPr>
            <a:r>
              <a:rPr lang="en-GB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Leasing imaging capacity </a:t>
            </a:r>
          </a:p>
        </p:txBody>
      </p:sp>
    </p:spTree>
    <p:extLst>
      <p:ext uri="{BB962C8B-B14F-4D97-AF65-F5344CB8AC3E}">
        <p14:creationId xmlns:p14="http://schemas.microsoft.com/office/powerpoint/2010/main" val="2927698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>
            <a:spLocks noGrp="1" noChangeArrowheads="1"/>
          </p:cNvSpPr>
          <p:nvPr>
            <p:ph type="title"/>
          </p:nvPr>
        </p:nvSpPr>
        <p:spPr>
          <a:xfrm>
            <a:off x="503075" y="33468"/>
            <a:ext cx="8049194" cy="594066"/>
          </a:xfrm>
        </p:spPr>
        <p:txBody>
          <a:bodyPr/>
          <a:lstStyle/>
          <a:p>
            <a:r>
              <a:rPr lang="en-GB" altLang="en-US" sz="2400" b="1" dirty="0" smtClean="0">
                <a:latin typeface="Arial" pitchFamily="34" charset="0"/>
                <a:ea typeface="ＭＳ Ｐゴシック" pitchFamily="34" charset="-128"/>
              </a:rPr>
              <a:t>Small satellites are now very capable</a:t>
            </a:r>
            <a:endParaRPr lang="en-GB" altLang="en-US" sz="2400" dirty="0" smtClean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0129"/>
            <a:ext cx="8568952" cy="442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253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9502"/>
            <a:ext cx="8748464" cy="457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564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Observations becoming ubiquitous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3260"/>
            <a:ext cx="3816424" cy="220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4" t="11009" r="10136" b="9614"/>
          <a:stretch/>
        </p:blipFill>
        <p:spPr bwMode="auto">
          <a:xfrm>
            <a:off x="4211959" y="1419622"/>
            <a:ext cx="4732015" cy="22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773291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GB" altLang="en-US" sz="2000" b="1" dirty="0">
                <a:solidFill>
                  <a:srgbClr val="FFFF00"/>
                </a:solidFill>
              </a:rPr>
              <a:t>Space is no longer the preserve of super-powers or the most technically-advanced or wealthy of nations 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528" y="3943171"/>
            <a:ext cx="7643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GB" altLang="en-US" b="1" dirty="0">
                <a:solidFill>
                  <a:srgbClr val="FFFF00"/>
                </a:solidFill>
              </a:rPr>
              <a:t>The emergence of small, highly capable but inexpensive satellites has put sophisticated space assets with reach of almost every </a:t>
            </a:r>
            <a:r>
              <a:rPr lang="en-GB" altLang="en-US" b="1" dirty="0" smtClean="0">
                <a:solidFill>
                  <a:srgbClr val="FFFF00"/>
                </a:solidFill>
              </a:rPr>
              <a:t>nation</a:t>
            </a:r>
            <a:endParaRPr lang="en-GB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 of EO small satellites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9552" y="843558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GB" altLang="en-US" sz="2000" b="1" dirty="0">
                <a:solidFill>
                  <a:srgbClr val="FFFF00"/>
                </a:solidFill>
              </a:rPr>
              <a:t>Lower costs</a:t>
            </a:r>
          </a:p>
          <a:p>
            <a:pPr>
              <a:spcBef>
                <a:spcPts val="2400"/>
              </a:spcBef>
            </a:pPr>
            <a:r>
              <a:rPr lang="en-GB" altLang="en-US" sz="2000" b="1" dirty="0" smtClean="0">
                <a:solidFill>
                  <a:srgbClr val="FFFF00"/>
                </a:solidFill>
              </a:rPr>
              <a:t>Constellations 	</a:t>
            </a:r>
            <a:r>
              <a:rPr lang="en-GB" alt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– </a:t>
            </a:r>
            <a:r>
              <a:rPr lang="en-GB" alt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affordable</a:t>
            </a:r>
          </a:p>
          <a:p>
            <a:pPr>
              <a:spcBef>
                <a:spcPts val="2400"/>
              </a:spcBef>
            </a:pPr>
            <a:r>
              <a:rPr lang="en-GB" altLang="en-US" sz="2000" b="1" dirty="0" smtClean="0">
                <a:solidFill>
                  <a:srgbClr val="FFFF00"/>
                </a:solidFill>
              </a:rPr>
              <a:t>Greater revisit 	</a:t>
            </a:r>
            <a:r>
              <a:rPr lang="en-GB" alt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– persistence</a:t>
            </a:r>
          </a:p>
          <a:p>
            <a:pPr>
              <a:spcBef>
                <a:spcPts val="2400"/>
              </a:spcBef>
            </a:pPr>
            <a:r>
              <a:rPr lang="en-GB" altLang="en-US" sz="2000" b="1" dirty="0" smtClean="0">
                <a:solidFill>
                  <a:srgbClr val="FFFF00"/>
                </a:solidFill>
              </a:rPr>
              <a:t>More data 	</a:t>
            </a:r>
            <a:r>
              <a:rPr lang="en-GB" altLang="en-US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– global data base – rapidly changing phenomena</a:t>
            </a:r>
          </a:p>
          <a:p>
            <a:pPr>
              <a:spcBef>
                <a:spcPts val="2400"/>
              </a:spcBef>
            </a:pPr>
            <a:r>
              <a:rPr lang="en-GB" altLang="en-US" sz="2000" b="1" dirty="0" smtClean="0">
                <a:solidFill>
                  <a:srgbClr val="FFFF00"/>
                </a:solidFill>
              </a:rPr>
              <a:t>More layers 	</a:t>
            </a:r>
            <a:r>
              <a:rPr lang="en-GB" alt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– new applications &amp; business models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913"/>
          <a:stretch/>
        </p:blipFill>
        <p:spPr bwMode="auto">
          <a:xfrm>
            <a:off x="7092280" y="-17909"/>
            <a:ext cx="2051720" cy="358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6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Earth Observations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9552" y="843558"/>
            <a:ext cx="84249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GB" altLang="en-US" sz="2000" b="1" dirty="0" smtClean="0">
                <a:solidFill>
                  <a:srgbClr val="FFFF00"/>
                </a:solidFill>
              </a:rPr>
              <a:t>National programmes for local priorities</a:t>
            </a:r>
          </a:p>
          <a:p>
            <a:pPr>
              <a:spcBef>
                <a:spcPts val="2400"/>
              </a:spcBef>
            </a:pPr>
            <a:r>
              <a:rPr lang="en-GB" altLang="en-US" sz="2000" b="1" dirty="0" smtClean="0">
                <a:solidFill>
                  <a:srgbClr val="FFFF00"/>
                </a:solidFill>
              </a:rPr>
              <a:t>International programmes for global surveys</a:t>
            </a:r>
          </a:p>
          <a:p>
            <a:pPr>
              <a:spcBef>
                <a:spcPts val="2400"/>
              </a:spcBef>
            </a:pPr>
            <a:r>
              <a:rPr lang="en-GB" altLang="en-US" sz="2000" b="1" dirty="0" smtClean="0">
                <a:solidFill>
                  <a:srgbClr val="FFFF00"/>
                </a:solidFill>
              </a:rPr>
              <a:t>Long-term decadal surveys with data continuity essential</a:t>
            </a:r>
          </a:p>
          <a:p>
            <a:pPr>
              <a:spcBef>
                <a:spcPts val="2400"/>
              </a:spcBef>
            </a:pPr>
            <a:r>
              <a:rPr lang="en-GB" altLang="en-US" sz="2000" b="1" dirty="0" smtClean="0">
                <a:solidFill>
                  <a:srgbClr val="FFFF00"/>
                </a:solidFill>
              </a:rPr>
              <a:t>Instrument and </a:t>
            </a:r>
            <a:r>
              <a:rPr lang="en-GB" altLang="en-US" sz="2000" b="1" dirty="0" smtClean="0">
                <a:solidFill>
                  <a:srgbClr val="FFFF00"/>
                </a:solidFill>
              </a:rPr>
              <a:t>data compatibility key</a:t>
            </a:r>
            <a:endParaRPr lang="en-GB" altLang="en-US" sz="2000" b="1" dirty="0" smtClean="0">
              <a:solidFill>
                <a:srgbClr val="FFFF00"/>
              </a:solidFill>
            </a:endParaRPr>
          </a:p>
          <a:p>
            <a:pPr>
              <a:spcBef>
                <a:spcPts val="2400"/>
              </a:spcBef>
            </a:pPr>
            <a:r>
              <a:rPr lang="en-GB" altLang="en-US" sz="2000" b="1" dirty="0" smtClean="0">
                <a:solidFill>
                  <a:srgbClr val="FFFF00"/>
                </a:solidFill>
              </a:rPr>
              <a:t>New ‘mega-constellations’ may dramatically increase temporal resolution</a:t>
            </a:r>
          </a:p>
          <a:p>
            <a:pPr>
              <a:spcBef>
                <a:spcPts val="2400"/>
              </a:spcBef>
            </a:pPr>
            <a:r>
              <a:rPr lang="en-GB" altLang="en-US" sz="2000" b="1" dirty="0" smtClean="0">
                <a:solidFill>
                  <a:srgbClr val="FFFF00"/>
                </a:solidFill>
              </a:rPr>
              <a:t>‘Big Data’ challenges to extract knowledge from space &amp; non-space sources</a:t>
            </a:r>
          </a:p>
          <a:p>
            <a:pPr>
              <a:spcBef>
                <a:spcPts val="2400"/>
              </a:spcBef>
            </a:pPr>
            <a:r>
              <a:rPr lang="en-GB" altLang="en-US" sz="2000" b="1" dirty="0" smtClean="0">
                <a:solidFill>
                  <a:srgbClr val="FFFF00"/>
                </a:solidFill>
              </a:rPr>
              <a:t>International co-operation and export polices</a:t>
            </a:r>
            <a:endParaRPr lang="en-GB" alt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5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6148883" y="1165982"/>
            <a:ext cx="1584176" cy="3977518"/>
            <a:chOff x="4241" y="1434"/>
            <a:chExt cx="1224" cy="2919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8093550">
              <a:off x="4634" y="1464"/>
              <a:ext cx="336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全国镶嵌1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1434"/>
              <a:ext cx="1224" cy="1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 descr="sea surface temp"/>
            <p:cNvPicPr>
              <a:picLocks noChangeAspect="1" noChangeArrowheads="1"/>
            </p:cNvPicPr>
            <p:nvPr/>
          </p:nvPicPr>
          <p:blipFill>
            <a:blip r:embed="rId5">
              <a:lum bright="8000"/>
            </a:blip>
            <a:srcRect/>
            <a:stretch>
              <a:fillRect/>
            </a:stretch>
          </p:blipFill>
          <p:spPr bwMode="auto">
            <a:xfrm>
              <a:off x="4241" y="2521"/>
              <a:ext cx="1224" cy="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FamilyInRubble030105"/>
            <p:cNvPicPr>
              <a:picLocks noChangeAspect="1" noChangeArrowheads="1"/>
            </p:cNvPicPr>
            <p:nvPr/>
          </p:nvPicPr>
          <p:blipFill>
            <a:blip r:embed="rId6" cstate="screen">
              <a:lum bright="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3295"/>
              <a:ext cx="1224" cy="1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403648" y="1165982"/>
            <a:ext cx="1820588" cy="4004444"/>
            <a:chOff x="683" y="1434"/>
            <a:chExt cx="1426" cy="2886"/>
          </a:xfrm>
        </p:grpSpPr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7">
              <a:lum bright="16000"/>
            </a:blip>
            <a:srcRect/>
            <a:stretch>
              <a:fillRect/>
            </a:stretch>
          </p:blipFill>
          <p:spPr bwMode="auto">
            <a:xfrm>
              <a:off x="1321" y="2461"/>
              <a:ext cx="787" cy="1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1" descr="Inmarsat + container ship"/>
            <p:cNvPicPr>
              <a:picLocks noChangeAspect="1" noChangeArrowheads="1"/>
            </p:cNvPicPr>
            <p:nvPr/>
          </p:nvPicPr>
          <p:blipFill>
            <a:blip r:embed="rId8">
              <a:lum bright="16000"/>
            </a:blip>
            <a:srcRect/>
            <a:stretch>
              <a:fillRect/>
            </a:stretch>
          </p:blipFill>
          <p:spPr bwMode="auto">
            <a:xfrm>
              <a:off x="683" y="2497"/>
              <a:ext cx="678" cy="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2"/>
            <p:cNvPicPr>
              <a:picLocks noChangeAspect="1" noChangeArrowheads="1"/>
            </p:cNvPicPr>
            <p:nvPr/>
          </p:nvPicPr>
          <p:blipFill>
            <a:blip r:embed="rId9">
              <a:lum bright="16000"/>
            </a:blip>
            <a:srcRect/>
            <a:stretch>
              <a:fillRect/>
            </a:stretch>
          </p:blipFill>
          <p:spPr bwMode="auto">
            <a:xfrm>
              <a:off x="683" y="3479"/>
              <a:ext cx="1425" cy="84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10" cstate="screen">
              <a:lum bright="1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" y="1434"/>
              <a:ext cx="1426" cy="1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3224236" y="1165981"/>
            <a:ext cx="2924646" cy="4010101"/>
            <a:chOff x="2109" y="1434"/>
            <a:chExt cx="2132" cy="2886"/>
          </a:xfrm>
        </p:grpSpPr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11" cstate="screen"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2456"/>
              <a:ext cx="1032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6" descr="thumbnail"/>
            <p:cNvPicPr>
              <a:picLocks noChangeAspect="1" noChangeArrowheads="1"/>
            </p:cNvPicPr>
            <p:nvPr/>
          </p:nvPicPr>
          <p:blipFill>
            <a:blip r:embed="rId12" cstate="screen"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1434"/>
              <a:ext cx="1100" cy="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7" descr="thumbnail"/>
            <p:cNvPicPr>
              <a:picLocks noChangeAspect="1" noChangeArrowheads="1"/>
            </p:cNvPicPr>
            <p:nvPr/>
          </p:nvPicPr>
          <p:blipFill>
            <a:blip r:embed="rId13" cstate="screen"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3486"/>
              <a:ext cx="1100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3" descr="LAImap"/>
            <p:cNvPicPr>
              <a:picLocks noChangeAspect="1" noChangeArrowheads="1"/>
            </p:cNvPicPr>
            <p:nvPr/>
          </p:nvPicPr>
          <p:blipFill>
            <a:blip r:embed="rId14" cstate="screen"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659" t="3394" r="9454" b="14479"/>
            <a:stretch>
              <a:fillRect/>
            </a:stretch>
          </p:blipFill>
          <p:spPr bwMode="auto">
            <a:xfrm>
              <a:off x="3209" y="3290"/>
              <a:ext cx="1017" cy="10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" name="Picture 19" descr="253e3c9a705ed402064e62328114aa46bb7747d658770d43f089ab2e5c4099c991"/>
            <p:cNvPicPr>
              <a:picLocks noChangeAspect="1" noChangeArrowheads="1"/>
            </p:cNvPicPr>
            <p:nvPr/>
          </p:nvPicPr>
          <p:blipFill>
            <a:blip r:embed="rId15" cstate="screen"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2799"/>
              <a:ext cx="1100" cy="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0" descr="thumbnail"/>
            <p:cNvPicPr>
              <a:picLocks noChangeAspect="1" noChangeArrowheads="1"/>
            </p:cNvPicPr>
            <p:nvPr/>
          </p:nvPicPr>
          <p:blipFill>
            <a:blip r:embed="rId16" cstate="screen"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1434"/>
              <a:ext cx="1032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1" descr="Dia12_low"/>
            <p:cNvPicPr>
              <a:picLocks noChangeAspect="1" noChangeArrowheads="1"/>
            </p:cNvPicPr>
            <p:nvPr/>
          </p:nvPicPr>
          <p:blipFill>
            <a:blip r:embed="rId17">
              <a:lum bright="10000"/>
            </a:blip>
            <a:srcRect/>
            <a:stretch>
              <a:fillRect/>
            </a:stretch>
          </p:blipFill>
          <p:spPr bwMode="auto">
            <a:xfrm>
              <a:off x="2109" y="2143"/>
              <a:ext cx="1100" cy="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1618155" y="798669"/>
            <a:ext cx="143712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180000"/>
              </a:spcBef>
            </a:pPr>
            <a:r>
              <a:rPr lang="en-GB" sz="1400" b="1" dirty="0">
                <a:solidFill>
                  <a:srgbClr val="FFFF00"/>
                </a:solidFill>
              </a:rPr>
              <a:t>Communications</a:t>
            </a:r>
          </a:p>
        </p:txBody>
      </p:sp>
      <p:grpSp>
        <p:nvGrpSpPr>
          <p:cNvPr id="26" name="Group 23"/>
          <p:cNvGrpSpPr>
            <a:grpSpLocks/>
          </p:cNvGrpSpPr>
          <p:nvPr/>
        </p:nvGrpSpPr>
        <p:grpSpPr bwMode="auto">
          <a:xfrm>
            <a:off x="3534445" y="798669"/>
            <a:ext cx="2297113" cy="307406"/>
            <a:chOff x="2578" y="1298"/>
            <a:chExt cx="1447" cy="197"/>
          </a:xfrm>
        </p:grpSpPr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2578" y="1298"/>
              <a:ext cx="434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180000"/>
                </a:spcBef>
              </a:pPr>
              <a:r>
                <a:rPr lang="en-GB" sz="1400" b="1" dirty="0">
                  <a:solidFill>
                    <a:srgbClr val="FFFF00"/>
                  </a:solidFill>
                </a:rPr>
                <a:t>Timing</a:t>
              </a:r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3386" y="1298"/>
              <a:ext cx="639" cy="1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180000"/>
                </a:spcBef>
              </a:pPr>
              <a:r>
                <a:rPr lang="en-GB" sz="1400" b="1" dirty="0">
                  <a:solidFill>
                    <a:srgbClr val="FFFF00"/>
                  </a:solidFill>
                </a:rPr>
                <a:t>Agriculture</a:t>
              </a:r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445968" y="798298"/>
            <a:ext cx="85799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180000"/>
              </a:spcBef>
            </a:pPr>
            <a:r>
              <a:rPr lang="en-GB" sz="1400" b="1" dirty="0">
                <a:solidFill>
                  <a:srgbClr val="FFFF00"/>
                </a:solidFill>
              </a:rPr>
              <a:t>Disasters</a:t>
            </a:r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1403648" y="123478"/>
            <a:ext cx="691276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rgbClr val="163063"/>
              </a:buClr>
            </a:pPr>
            <a:r>
              <a:rPr lang="en-GB" sz="2000" b="1" dirty="0">
                <a:solidFill>
                  <a:schemeClr val="bg1"/>
                </a:solidFill>
              </a:rPr>
              <a:t>The use of space is expanding </a:t>
            </a:r>
            <a:r>
              <a:rPr lang="en-GB" sz="2000" b="1" dirty="0" smtClean="0">
                <a:solidFill>
                  <a:schemeClr val="bg1"/>
                </a:solidFill>
              </a:rPr>
              <a:t>…it is an </a:t>
            </a:r>
            <a:r>
              <a:rPr lang="en-GB" sz="2000" b="1" dirty="0">
                <a:solidFill>
                  <a:schemeClr val="bg1"/>
                </a:solidFill>
              </a:rPr>
              <a:t>essential infrastructure for our national economies, well-being and </a:t>
            </a:r>
            <a:r>
              <a:rPr lang="en-GB" sz="2000" b="1" dirty="0" smtClean="0">
                <a:solidFill>
                  <a:schemeClr val="bg1"/>
                </a:solidFill>
              </a:rPr>
              <a:t>security</a:t>
            </a:r>
            <a:r>
              <a:rPr lang="en-GB" sz="2000" dirty="0" smtClean="0">
                <a:solidFill>
                  <a:schemeClr val="bg1"/>
                </a:solidFill>
              </a:rPr>
              <a:t>. 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1" name="Picture 10" descr="rgb-surrey-LOGO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993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rgb-surrey-LOGO"/>
          <p:cNvPicPr>
            <a:picLocks noChangeAspect="1" noChangeArrowheads="1"/>
          </p:cNvPicPr>
          <p:nvPr/>
        </p:nvPicPr>
        <p:blipFill>
          <a:blip r:embed="rId3">
            <a:lum bright="12000" contrast="20000"/>
          </a:blip>
          <a:srcRect/>
          <a:stretch>
            <a:fillRect/>
          </a:stretch>
        </p:blipFill>
        <p:spPr bwMode="auto">
          <a:xfrm rot="5400000">
            <a:off x="8193360" y="-202021"/>
            <a:ext cx="430212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355976" y="3867894"/>
            <a:ext cx="173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smtClean="0">
                <a:solidFill>
                  <a:srgbClr val="FFFF00"/>
                </a:solidFill>
              </a:rPr>
              <a:t>Thank you</a:t>
            </a:r>
            <a:endParaRPr lang="en-GB" sz="2800" b="1" i="1" dirty="0">
              <a:solidFill>
                <a:srgbClr val="FFFF00"/>
              </a:solidFill>
            </a:endParaRPr>
          </a:p>
        </p:txBody>
      </p:sp>
      <p:pic>
        <p:nvPicPr>
          <p:cNvPr id="5" name="Picture 33" descr="thumbnai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69000"/>
                    </a14:imgEffect>
                    <a14:imgEffect>
                      <a14:saturation sat="200000"/>
                    </a14:imgEffect>
                    <a14:imgEffect>
                      <a14:brightnessContrast contrast="-6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95936" y="1203598"/>
            <a:ext cx="462137" cy="288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4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4334"/>
            <a:ext cx="1224136" cy="178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UK challenges to be addressed by space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0" descr="IceMelt"/>
          <p:cNvPicPr>
            <a:picLocks noChangeAspect="1" noChangeArrowheads="1"/>
          </p:cNvPicPr>
          <p:nvPr/>
        </p:nvPicPr>
        <p:blipFill>
          <a:blip r:embed="rId5" cstate="print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0452" y="4090606"/>
            <a:ext cx="1500050" cy="929416"/>
          </a:xfrm>
          <a:prstGeom prst="rect">
            <a:avLst/>
          </a:prstGeom>
          <a:ln w="22225">
            <a:solidFill>
              <a:schemeClr val="bg1">
                <a:alpha val="69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1"/>
          <p:cNvSpPr txBox="1">
            <a:spLocks noChangeArrowheads="1"/>
          </p:cNvSpPr>
          <p:nvPr/>
        </p:nvSpPr>
        <p:spPr>
          <a:xfrm>
            <a:off x="2204416" y="1059582"/>
            <a:ext cx="5103888" cy="3779801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200"/>
              </a:spcBef>
              <a:buFontTx/>
              <a:buNone/>
            </a:pPr>
            <a:r>
              <a:rPr lang="en-GB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Growing &amp; ageing population</a:t>
            </a:r>
          </a:p>
          <a:p>
            <a:pPr>
              <a:spcBef>
                <a:spcPts val="6000"/>
              </a:spcBef>
              <a:buFont typeface="Arial" pitchFamily="34" charset="0"/>
              <a:buNone/>
            </a:pPr>
            <a:r>
              <a:rPr lang="en-GB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Increased pace &amp; reach of technology</a:t>
            </a:r>
          </a:p>
          <a:p>
            <a:pPr>
              <a:spcBef>
                <a:spcPts val="6000"/>
              </a:spcBef>
              <a:buFont typeface="Arial" pitchFamily="34" charset="0"/>
              <a:buNone/>
            </a:pPr>
            <a:r>
              <a:rPr lang="en-GB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Global security &amp; terrorism</a:t>
            </a:r>
          </a:p>
          <a:p>
            <a:pPr>
              <a:spcBef>
                <a:spcPts val="6000"/>
              </a:spcBef>
              <a:buFont typeface="Arial" pitchFamily="34" charset="0"/>
              <a:buNone/>
            </a:pPr>
            <a:r>
              <a:rPr lang="en-GB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</a:rPr>
              <a:t>Natural resources &amp; climate change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96" y="1826193"/>
            <a:ext cx="1508406" cy="1033578"/>
          </a:xfrm>
          <a:prstGeom prst="rect">
            <a:avLst/>
          </a:prstGeom>
          <a:ln w="22225">
            <a:solidFill>
              <a:schemeClr val="bg1">
                <a:alpha val="69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39" y="2931790"/>
            <a:ext cx="1516763" cy="103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96" y="771550"/>
            <a:ext cx="1508406" cy="965939"/>
          </a:xfrm>
          <a:prstGeom prst="rect">
            <a:avLst/>
          </a:prstGeom>
          <a:ln w="22225">
            <a:solidFill>
              <a:schemeClr val="bg1">
                <a:alpha val="69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1680" y="946338"/>
            <a:ext cx="70567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Aft>
                <a:spcPts val="24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is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UK “Eight Great Technologies” for the UK</a:t>
            </a:r>
          </a:p>
          <a:p>
            <a:pPr marL="285750" lvl="1" indent="-285750">
              <a:spcAft>
                <a:spcPts val="24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growth sector in the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</a:t>
            </a:r>
          </a:p>
          <a:p>
            <a:pPr marL="285750" lvl="1" indent="-285750">
              <a:spcAft>
                <a:spcPts val="24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Employing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80,000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in a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£11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billion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</a:t>
            </a:r>
          </a:p>
          <a:p>
            <a:pPr marL="285750" lvl="1" indent="-285750">
              <a:spcAft>
                <a:spcPts val="24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Another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100,000 new jobs expected to be created in the next 20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</a:p>
          <a:p>
            <a:pPr marL="285750" lvl="1" indent="-285750">
              <a:spcAft>
                <a:spcPts val="24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7% year-on-year real growth, 4x economy average </a:t>
            </a:r>
          </a:p>
          <a:p>
            <a:pPr marL="285750" lvl="1" indent="-285750">
              <a:spcAft>
                <a:spcPts val="24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driver of innovation in technology, applications and business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is now vital to the UK economy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4334"/>
            <a:ext cx="1224136" cy="178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rgb-surrey-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229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</a:t>
            </a: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 policy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23528" y="652056"/>
            <a:ext cx="7056784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philosophy </a:t>
            </a:r>
          </a:p>
          <a:p>
            <a:pPr marL="742950" lvl="1" indent="-285750">
              <a:spcAft>
                <a:spcPts val="18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– Innovation &amp; Growth Strategy for space</a:t>
            </a:r>
          </a:p>
          <a:p>
            <a:pPr marL="742950" lvl="1" indent="-285750">
              <a:spcAft>
                <a:spcPts val="18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Industry, academia, business , HMG (BIS, FCO, MoD </a:t>
            </a:r>
            <a:r>
              <a:rPr lang="en-GB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Treasury)</a:t>
            </a:r>
          </a:p>
          <a:p>
            <a:pPr marL="742950" lvl="1" indent="-285750">
              <a:spcAft>
                <a:spcPts val="18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Realisation of the key role of space in UK economy </a:t>
            </a:r>
            <a:b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well being</a:t>
            </a:r>
          </a:p>
          <a:p>
            <a:pPr marL="742950" lvl="1" indent="-285750">
              <a:spcAft>
                <a:spcPts val="18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 Military </a:t>
            </a:r>
            <a:r>
              <a:rPr lang="en-GB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SatCom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PPP between MoD &amp; Industry</a:t>
            </a:r>
          </a:p>
          <a:p>
            <a:pPr marL="742950" lvl="1" indent="-285750">
              <a:spcAft>
                <a:spcPts val="18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 applications ‘Catapult’ to link upstream with downstream users &amp; applications – stimulate new business, especially with non-space SMEs</a:t>
            </a:r>
          </a:p>
          <a:p>
            <a:pPr marL="742950" lvl="1" indent="-285750">
              <a:spcAft>
                <a:spcPts val="18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considering a sovereign EO capability for HMG needs</a:t>
            </a:r>
          </a:p>
          <a:p>
            <a:pPr marL="742950" lvl="1" indent="-285750">
              <a:spcAft>
                <a:spcPts val="18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spcAft>
                <a:spcPts val="18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3" descr="thumbn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3633" y="240254"/>
            <a:ext cx="462137" cy="288040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843558"/>
            <a:ext cx="1968950" cy="267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8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and Earth Observations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87623" y="843558"/>
            <a:ext cx="568863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is very well surveyed (Ordnance Survey) but need for timely updates of constantly changing environment</a:t>
            </a:r>
          </a:p>
          <a:p>
            <a:pPr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Timely monitoring and assessment of: </a:t>
            </a:r>
          </a:p>
          <a:p>
            <a:pPr marL="742950" lvl="1" indent="-2857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occurrence of flooding </a:t>
            </a:r>
          </a:p>
          <a:p>
            <a:pPr marL="742950" lvl="1" indent="-2857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flood risks – particularly in rural areas</a:t>
            </a:r>
          </a:p>
          <a:p>
            <a:pPr marL="742950" lvl="1" indent="-2857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agriculture &amp; land use – urban development</a:t>
            </a:r>
          </a:p>
          <a:p>
            <a:pPr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Overseas:</a:t>
            </a:r>
          </a:p>
          <a:p>
            <a:pPr marL="742950" lvl="1" indent="-2857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aid – assessment and co-ordination</a:t>
            </a:r>
          </a:p>
          <a:p>
            <a:pPr marL="742950" lvl="1" indent="-2857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Crown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territories</a:t>
            </a:r>
          </a:p>
          <a:p>
            <a:pPr marL="742950" lvl="1" indent="-2857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to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security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33" descr="thumbn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3633" y="240254"/>
            <a:ext cx="462137" cy="288040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843558"/>
            <a:ext cx="1968950" cy="267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27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and Earth Observations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187623" y="843558"/>
            <a:ext cx="5186545" cy="3547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government departments</a:t>
            </a:r>
          </a:p>
          <a:p>
            <a:pPr marL="742950" lvl="1" indent="-285750">
              <a:spcAft>
                <a:spcPts val="18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HMG departments use EO but sometimes without realising the information and knowledge is derived from space </a:t>
            </a:r>
          </a:p>
          <a:p>
            <a:pPr marL="742950" lvl="1" indent="-285750">
              <a:spcAft>
                <a:spcPts val="18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departments do not yet realise or appreciate the potential value of EO to achieving their goals or responsibilities</a:t>
            </a:r>
          </a:p>
          <a:p>
            <a:pPr marL="742950" lvl="1" indent="-285750">
              <a:spcAft>
                <a:spcPts val="18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departments are concerned that if they admit to the use of data that this will incur additional financial cost to their budgets!</a:t>
            </a:r>
          </a:p>
        </p:txBody>
      </p:sp>
      <p:pic>
        <p:nvPicPr>
          <p:cNvPr id="8" name="Picture 33" descr="thumbn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3633" y="240254"/>
            <a:ext cx="462137" cy="288040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843558"/>
            <a:ext cx="1968950" cy="267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08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and Earth Observations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822" y="987574"/>
            <a:ext cx="2018874" cy="28803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87623" y="843558"/>
            <a:ext cx="5400601" cy="4039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UK Government Office for Science under the Govt. Chief Scientific Advisor commissioned the Royal Society to report on environmental observations for the UK</a:t>
            </a:r>
          </a:p>
          <a:p>
            <a:pPr marL="742950" lvl="1" indent="-2857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Expert panel</a:t>
            </a:r>
          </a:p>
          <a:p>
            <a:pPr marL="742950" lvl="1" indent="-2857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6-month study and report</a:t>
            </a:r>
          </a:p>
          <a:p>
            <a:pPr marL="742950" lvl="1" indent="-2857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optimise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use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environmental observation technologies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across departments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academia and industry across the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</a:t>
            </a:r>
          </a:p>
          <a:p>
            <a:pPr marL="742950" lvl="1" indent="-2857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new technologies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 unmanned vehicles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small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3" descr="thumbnai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3633" y="240254"/>
            <a:ext cx="462137" cy="288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51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SSTL-Backgrou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" b="95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87624" y="123478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and Earth Observations</a:t>
            </a:r>
            <a:endParaRPr lang="en-GB" sz="28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0" descr="rgb-surrey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36000" contrast="20000"/>
          </a:blip>
          <a:srcRect/>
          <a:stretch>
            <a:fillRect/>
          </a:stretch>
        </p:blipFill>
        <p:spPr bwMode="auto">
          <a:xfrm>
            <a:off x="107503" y="81189"/>
            <a:ext cx="715999" cy="25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822" y="987574"/>
            <a:ext cx="2018874" cy="28803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187623" y="843558"/>
            <a:ext cx="5400601" cy="410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Studied:</a:t>
            </a:r>
          </a:p>
          <a:p>
            <a:pPr lvl="1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		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and freshwater</a:t>
            </a:r>
          </a:p>
          <a:p>
            <a:pPr lvl="1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			Natural hazards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Oceans and ice	International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Addressed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strengths,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 and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 for the technology in the next 5 to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years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provides examples of how the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observations can </a:t>
            </a:r>
            <a:r>
              <a:rPr lang="en-GB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 meet UK </a:t>
            </a:r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priorities</a:t>
            </a:r>
          </a:p>
          <a:p>
            <a:pPr lvl="1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computing	Crowd-sourced data</a:t>
            </a:r>
          </a:p>
          <a:p>
            <a:pPr lvl="1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Opportunistic data	automated sensors &amp; </a:t>
            </a:r>
            <a:r>
              <a:rPr lang="en-GB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</a:t>
            </a:r>
            <a:endPara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Aft>
                <a:spcPts val="6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Autonomous vehicles	Small satellites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3" descr="thumbnai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3633" y="240254"/>
            <a:ext cx="462137" cy="288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989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2527</TotalTime>
  <Words>674</Words>
  <Application>Microsoft Office PowerPoint</Application>
  <PresentationFormat>On-screen Show (16:9)</PresentationFormat>
  <Paragraphs>110</Paragraphs>
  <Slides>20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Innovation and Planning of EO Missions for Society and 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Small EO satellite constellations</vt:lpstr>
      <vt:lpstr>Small satellites are now very capable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SSTL-UK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Universities as a stimulus for change in the economics of space</dc:title>
  <dc:creator>MSweeting</dc:creator>
  <cp:lastModifiedBy>MSweeting</cp:lastModifiedBy>
  <cp:revision>65</cp:revision>
  <dcterms:created xsi:type="dcterms:W3CDTF">2015-10-13T12:18:46Z</dcterms:created>
  <dcterms:modified xsi:type="dcterms:W3CDTF">2015-11-10T01:59:13Z</dcterms:modified>
</cp:coreProperties>
</file>