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69" r:id="rId3"/>
    <p:sldId id="299" r:id="rId4"/>
    <p:sldId id="272" r:id="rId5"/>
    <p:sldId id="310" r:id="rId6"/>
    <p:sldId id="303" r:id="rId7"/>
    <p:sldId id="318" r:id="rId8"/>
    <p:sldId id="317" r:id="rId9"/>
    <p:sldId id="304" r:id="rId10"/>
    <p:sldId id="306" r:id="rId11"/>
    <p:sldId id="307" r:id="rId12"/>
    <p:sldId id="316" r:id="rId13"/>
    <p:sldId id="308" r:id="rId14"/>
    <p:sldId id="309" r:id="rId15"/>
    <p:sldId id="300" r:id="rId16"/>
    <p:sldId id="301" r:id="rId17"/>
    <p:sldId id="314" r:id="rId18"/>
    <p:sldId id="313" r:id="rId19"/>
    <p:sldId id="315" r:id="rId20"/>
    <p:sldId id="311" r:id="rId21"/>
    <p:sldId id="281" r:id="rId22"/>
    <p:sldId id="302" r:id="rId23"/>
    <p:sldId id="282" r:id="rId24"/>
    <p:sldId id="298" r:id="rId25"/>
    <p:sldId id="297" r:id="rId26"/>
    <p:sldId id="284" r:id="rId27"/>
    <p:sldId id="293" r:id="rId28"/>
    <p:sldId id="312" r:id="rId29"/>
    <p:sldId id="292" r:id="rId30"/>
    <p:sldId id="296" r:id="rId31"/>
    <p:sldId id="285" r:id="rId32"/>
    <p:sldId id="289" r:id="rId33"/>
    <p:sldId id="28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78" autoAdjust="0"/>
  </p:normalViewPr>
  <p:slideViewPr>
    <p:cSldViewPr>
      <p:cViewPr>
        <p:scale>
          <a:sx n="178" d="100"/>
          <a:sy n="178" d="100"/>
        </p:scale>
        <p:origin x="1088" y="4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17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572E27-CC58-4491-AED9-217D52686DE7}" type="datetimeFigureOut">
              <a:rPr lang="en-US" smtClean="0"/>
              <a:t>11/3/15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2510DB-9047-4AC8-AB04-1CE45C33F212}" type="slidenum">
              <a:rPr lang="en-US" smtClean="0"/>
              <a:t>‹#›</a:t>
            </a:fld>
            <a:endParaRPr lang="en-US" dirty="0"/>
          </a:p>
        </p:txBody>
      </p:sp>
    </p:spTree>
    <p:extLst>
      <p:ext uri="{BB962C8B-B14F-4D97-AF65-F5344CB8AC3E}">
        <p14:creationId xmlns:p14="http://schemas.microsoft.com/office/powerpoint/2010/main" val="279093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5C3C6-B586-448D-8A07-81C12ABA68EE}" type="datetimeFigureOut">
              <a:rPr lang="en-US" smtClean="0"/>
              <a:t>11/3/15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DF5DF2-FD26-49A6-B904-5DCA52D57494}" type="slidenum">
              <a:rPr lang="en-US" smtClean="0"/>
              <a:t>‹#›</a:t>
            </a:fld>
            <a:endParaRPr lang="en-US" dirty="0"/>
          </a:p>
        </p:txBody>
      </p:sp>
    </p:spTree>
    <p:extLst>
      <p:ext uri="{BB962C8B-B14F-4D97-AF65-F5344CB8AC3E}">
        <p14:creationId xmlns:p14="http://schemas.microsoft.com/office/powerpoint/2010/main" val="34730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a:t>
            </a:fld>
            <a:endParaRPr lang="en-US" dirty="0"/>
          </a:p>
        </p:txBody>
      </p:sp>
    </p:spTree>
    <p:extLst>
      <p:ext uri="{BB962C8B-B14F-4D97-AF65-F5344CB8AC3E}">
        <p14:creationId xmlns:p14="http://schemas.microsoft.com/office/powerpoint/2010/main" val="9103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9904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9904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15</a:t>
            </a:fld>
            <a:endParaRPr lang="en-US" dirty="0"/>
          </a:p>
        </p:txBody>
      </p:sp>
    </p:spTree>
    <p:extLst>
      <p:ext uri="{BB962C8B-B14F-4D97-AF65-F5344CB8AC3E}">
        <p14:creationId xmlns:p14="http://schemas.microsoft.com/office/powerpoint/2010/main" val="337213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17</a:t>
            </a:fld>
            <a:endParaRPr lang="en-US" dirty="0"/>
          </a:p>
        </p:txBody>
      </p:sp>
    </p:spTree>
    <p:extLst>
      <p:ext uri="{BB962C8B-B14F-4D97-AF65-F5344CB8AC3E}">
        <p14:creationId xmlns:p14="http://schemas.microsoft.com/office/powerpoint/2010/main" val="75018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1"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1"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812AEB-1A66-1944-86BB-5B3873F8131E}" type="slidenum">
              <a:rPr lang="en-US" sz="1200"/>
              <a:pPr eaLnBrk="1" hangingPunct="1"/>
              <a:t>22</a:t>
            </a:fld>
            <a:endParaRPr lang="en-US" sz="1200" dirty="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35039" y="4414839"/>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45711" rIns="91425" bIns="45711"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1"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1"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199145-014E-8645-8BDC-26C19A7D8037}" type="slidenum">
              <a:rPr lang="en-US" sz="1200"/>
              <a:pPr eaLnBrk="1" hangingPunct="1"/>
              <a:t>23</a:t>
            </a:fld>
            <a:endParaRPr lang="en-US" sz="1200" dirty="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35039" y="4414839"/>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45711" rIns="91425" bIns="45711"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26</a:t>
            </a:fld>
            <a:endParaRPr lang="en-US" dirty="0"/>
          </a:p>
        </p:txBody>
      </p:sp>
    </p:spTree>
    <p:extLst>
      <p:ext uri="{BB962C8B-B14F-4D97-AF65-F5344CB8AC3E}">
        <p14:creationId xmlns:p14="http://schemas.microsoft.com/office/powerpoint/2010/main" val="123803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28</a:t>
            </a:fld>
            <a:endParaRPr lang="en-US" dirty="0"/>
          </a:p>
        </p:txBody>
      </p:sp>
    </p:spTree>
    <p:extLst>
      <p:ext uri="{BB962C8B-B14F-4D97-AF65-F5344CB8AC3E}">
        <p14:creationId xmlns:p14="http://schemas.microsoft.com/office/powerpoint/2010/main" val="83986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5800" y="3124200"/>
            <a:ext cx="8305800" cy="914400"/>
          </a:xfrm>
        </p:spPr>
        <p:txBody>
          <a:bodyPr>
            <a:noAutofit/>
          </a:bodyPr>
          <a:lstStyle>
            <a:lvl1pPr algn="ctr">
              <a:defRPr sz="4000">
                <a:solidFill>
                  <a:schemeClr val="bg1"/>
                </a:solidFill>
                <a:latin typeface="+mj-lt"/>
              </a:defRPr>
            </a:lvl1pPr>
            <a:lvl2pPr algn="ctr">
              <a:defRPr sz="4000">
                <a:solidFill>
                  <a:schemeClr val="bg1"/>
                </a:solidFill>
                <a:latin typeface="+mj-lt"/>
              </a:defRPr>
            </a:lvl2pPr>
            <a:lvl3pPr algn="ctr">
              <a:defRPr sz="40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smtClean="0"/>
              <a:t>[Insert Presentation Title]</a:t>
            </a:r>
            <a:endParaRPr lang="en-US" dirty="0"/>
          </a:p>
        </p:txBody>
      </p:sp>
      <p:sp>
        <p:nvSpPr>
          <p:cNvPr id="5" name="Text Placeholder 4"/>
          <p:cNvSpPr>
            <a:spLocks noGrp="1"/>
          </p:cNvSpPr>
          <p:nvPr>
            <p:ph type="body" sz="quarter" idx="11" hasCustomPrompt="1"/>
          </p:nvPr>
        </p:nvSpPr>
        <p:spPr>
          <a:xfrm>
            <a:off x="685800" y="4419600"/>
            <a:ext cx="8305800" cy="914400"/>
          </a:xfrm>
        </p:spPr>
        <p:txBody>
          <a:bodyPr>
            <a:noAutofit/>
          </a:bodyPr>
          <a:lstStyle>
            <a:lvl1pPr algn="ctr">
              <a:defRPr sz="2000" i="1">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smtClean="0"/>
              <a:t>[Insert Presentation Subtitle]</a:t>
            </a:r>
            <a:endParaRPr lang="en-US" dirty="0"/>
          </a:p>
        </p:txBody>
      </p:sp>
      <p:sp>
        <p:nvSpPr>
          <p:cNvPr id="7" name="Text Placeholder 6"/>
          <p:cNvSpPr>
            <a:spLocks noGrp="1"/>
          </p:cNvSpPr>
          <p:nvPr>
            <p:ph type="body" sz="quarter" idx="12" hasCustomPrompt="1"/>
          </p:nvPr>
        </p:nvSpPr>
        <p:spPr>
          <a:xfrm>
            <a:off x="7391400" y="5715000"/>
            <a:ext cx="1600200" cy="914400"/>
          </a:xfrm>
        </p:spPr>
        <p:txBody>
          <a:bodyPr>
            <a:normAutofit/>
          </a:bodyPr>
          <a:lstStyle>
            <a:lvl1pPr>
              <a:defRPr sz="1400"/>
            </a:lvl1pPr>
          </a:lstStyle>
          <a:p>
            <a:pPr lvl="0"/>
            <a:r>
              <a:rPr lang="en-US" sz="1200" dirty="0" smtClean="0"/>
              <a:t>[Insert additional text, as needed]</a:t>
            </a:r>
            <a:endParaRPr lang="en-US" dirty="0"/>
          </a:p>
        </p:txBody>
      </p:sp>
    </p:spTree>
    <p:extLst>
      <p:ext uri="{BB962C8B-B14F-4D97-AF65-F5344CB8AC3E}">
        <p14:creationId xmlns:p14="http://schemas.microsoft.com/office/powerpoint/2010/main" val="347715993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731639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46456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850433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824975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88407F2-9789-0849-B3B4-EE0DFED52780}" type="datetime1">
              <a:rPr lang="en-US"/>
              <a:pPr>
                <a:defRPr/>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09AC25-5D1F-A441-B75E-3CEBD5210F2B}" type="slidenum">
              <a:rPr lang="en-US"/>
              <a:pPr>
                <a:defRPr/>
              </a:pPr>
              <a:t>‹#›</a:t>
            </a:fld>
            <a:endParaRPr lang="en-US" dirty="0"/>
          </a:p>
        </p:txBody>
      </p:sp>
    </p:spTree>
    <p:extLst>
      <p:ext uri="{BB962C8B-B14F-4D97-AF65-F5344CB8AC3E}">
        <p14:creationId xmlns:p14="http://schemas.microsoft.com/office/powerpoint/2010/main" val="137019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85800" y="1143000"/>
            <a:ext cx="8153400" cy="914400"/>
          </a:xfrm>
        </p:spPr>
        <p:txBody>
          <a:bodyPr/>
          <a:lstStyle>
            <a:lvl1pPr>
              <a:defRPr baseline="0"/>
            </a:lvl1pPr>
          </a:lstStyle>
          <a:p>
            <a:r>
              <a:rPr lang="en-US" dirty="0" smtClean="0"/>
              <a:t>      [Add your own pictures here]</a:t>
            </a:r>
            <a:endParaRPr lang="en-US" dirty="0"/>
          </a:p>
        </p:txBody>
      </p:sp>
      <p:sp>
        <p:nvSpPr>
          <p:cNvPr id="7" name="Text Placeholder 6"/>
          <p:cNvSpPr>
            <a:spLocks noGrp="1"/>
          </p:cNvSpPr>
          <p:nvPr>
            <p:ph type="body" sz="quarter" idx="11" hasCustomPrompt="1"/>
          </p:nvPr>
        </p:nvSpPr>
        <p:spPr>
          <a:xfrm>
            <a:off x="685800" y="2895600"/>
            <a:ext cx="8229600" cy="914400"/>
          </a:xfrm>
        </p:spPr>
        <p:txBody>
          <a:bodyPr>
            <a:noAutofit/>
          </a:bodyPr>
          <a:lstStyle>
            <a:lvl1pPr algn="ctr">
              <a:defRPr sz="4000">
                <a:solidFill>
                  <a:schemeClr val="bg1"/>
                </a:solidFill>
                <a:latin typeface="+mj-lt"/>
              </a:defRPr>
            </a:lvl1pPr>
            <a:lvl2pPr algn="ctr">
              <a:defRPr sz="4000">
                <a:solidFill>
                  <a:schemeClr val="bg1"/>
                </a:solidFill>
                <a:latin typeface="+mj-lt"/>
              </a:defRPr>
            </a:lvl2pPr>
            <a:lvl3pPr algn="ctr">
              <a:defRPr sz="40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smtClean="0"/>
              <a:t>[Insert Presentation Title]</a:t>
            </a:r>
            <a:endParaRPr lang="en-US" dirty="0"/>
          </a:p>
        </p:txBody>
      </p:sp>
      <p:sp>
        <p:nvSpPr>
          <p:cNvPr id="9" name="Text Placeholder 8"/>
          <p:cNvSpPr>
            <a:spLocks noGrp="1"/>
          </p:cNvSpPr>
          <p:nvPr>
            <p:ph type="body" sz="quarter" idx="12" hasCustomPrompt="1"/>
          </p:nvPr>
        </p:nvSpPr>
        <p:spPr>
          <a:xfrm>
            <a:off x="685800" y="4038600"/>
            <a:ext cx="8229600" cy="914400"/>
          </a:xfrm>
        </p:spPr>
        <p:txBody>
          <a:bodyPr>
            <a:noAutofit/>
          </a:bodyPr>
          <a:lstStyle>
            <a:lvl1pPr algn="ctr">
              <a:defRPr sz="2000" i="1">
                <a:solidFill>
                  <a:schemeClr val="bg1"/>
                </a:solidFill>
              </a:defRPr>
            </a:lvl1pPr>
            <a:lvl2pPr algn="ctr">
              <a:defRPr sz="2000" i="1">
                <a:solidFill>
                  <a:schemeClr val="bg1"/>
                </a:solidFill>
              </a:defRPr>
            </a:lvl2pPr>
            <a:lvl3pPr algn="ctr">
              <a:defRPr sz="2000" i="1">
                <a:solidFill>
                  <a:schemeClr val="bg1"/>
                </a:solidFill>
              </a:defRPr>
            </a:lvl3pPr>
            <a:lvl4pPr algn="ctr">
              <a:defRPr sz="2000" i="1">
                <a:solidFill>
                  <a:schemeClr val="bg1"/>
                </a:solidFill>
              </a:defRPr>
            </a:lvl4pPr>
            <a:lvl5pPr algn="ctr">
              <a:defRPr sz="2000" i="1">
                <a:solidFill>
                  <a:schemeClr val="bg1"/>
                </a:solidFill>
              </a:defRPr>
            </a:lvl5pPr>
          </a:lstStyle>
          <a:p>
            <a:pPr lvl="0"/>
            <a:r>
              <a:rPr lang="en-US" dirty="0" smtClean="0"/>
              <a:t>[Insert Presentation Subtitle]</a:t>
            </a:r>
            <a:endParaRPr lang="en-US" dirty="0"/>
          </a:p>
        </p:txBody>
      </p:sp>
      <p:sp>
        <p:nvSpPr>
          <p:cNvPr id="11" name="Text Placeholder 10"/>
          <p:cNvSpPr>
            <a:spLocks noGrp="1"/>
          </p:cNvSpPr>
          <p:nvPr>
            <p:ph type="body" sz="quarter" idx="13" hasCustomPrompt="1"/>
          </p:nvPr>
        </p:nvSpPr>
        <p:spPr>
          <a:xfrm>
            <a:off x="7467600" y="5791200"/>
            <a:ext cx="1524000" cy="914400"/>
          </a:xfrm>
        </p:spPr>
        <p:txBody>
          <a:bodyPr>
            <a:normAutofit/>
          </a:bodyPr>
          <a:lstStyle>
            <a:lvl1pPr>
              <a:defRPr sz="1400" baseline="0"/>
            </a:lvl1pPr>
          </a:lstStyle>
          <a:p>
            <a:pPr lvl="0"/>
            <a:r>
              <a:rPr lang="en-US" sz="1400" dirty="0" smtClean="0"/>
              <a:t>[Insert additional text, as needed]</a:t>
            </a:r>
            <a:endParaRPr lang="en-US" dirty="0"/>
          </a:p>
        </p:txBody>
      </p:sp>
    </p:spTree>
    <p:extLst>
      <p:ext uri="{BB962C8B-B14F-4D97-AF65-F5344CB8AC3E}">
        <p14:creationId xmlns:p14="http://schemas.microsoft.com/office/powerpoint/2010/main" val="23855005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553200" y="6356350"/>
            <a:ext cx="2209800" cy="365125"/>
          </a:xfrm>
        </p:spPr>
        <p:txBody>
          <a:bodyPr/>
          <a:lstStyle/>
          <a:p>
            <a:fld id="{EE72B6C1-7F8B-4688-B89F-A5DEB2D66D8D}" type="slidenum">
              <a:rPr lang="en-US" smtClean="0"/>
              <a:t>‹#›</a:t>
            </a:fld>
            <a:endParaRPr lang="en-US" dirty="0"/>
          </a:p>
        </p:txBody>
      </p:sp>
      <p:sp>
        <p:nvSpPr>
          <p:cNvPr id="3" name="Text Placeholder 2"/>
          <p:cNvSpPr>
            <a:spLocks noGrp="1"/>
          </p:cNvSpPr>
          <p:nvPr>
            <p:ph type="body" sz="quarter" idx="13" hasCustomPrompt="1"/>
          </p:nvPr>
        </p:nvSpPr>
        <p:spPr>
          <a:xfrm>
            <a:off x="685800" y="152400"/>
            <a:ext cx="8077200" cy="914400"/>
          </a:xfrm>
        </p:spPr>
        <p:txBody>
          <a:bodyPr>
            <a:noAutofit/>
          </a:bodyPr>
          <a:lstStyle>
            <a:lvl1pPr>
              <a:defRPr sz="3200">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smtClean="0"/>
              <a:t>[Insert one-line slide title here]</a:t>
            </a:r>
            <a:endParaRPr lang="en-US" dirty="0"/>
          </a:p>
        </p:txBody>
      </p:sp>
      <p:sp>
        <p:nvSpPr>
          <p:cNvPr id="5" name="Text Placeholder 4"/>
          <p:cNvSpPr>
            <a:spLocks noGrp="1"/>
          </p:cNvSpPr>
          <p:nvPr>
            <p:ph type="body" sz="quarter" idx="14" hasCustomPrompt="1"/>
          </p:nvPr>
        </p:nvSpPr>
        <p:spPr>
          <a:xfrm>
            <a:off x="685800" y="1143000"/>
            <a:ext cx="8077200" cy="4800600"/>
          </a:xfrm>
        </p:spPr>
        <p:txBody>
          <a:bodyPr/>
          <a:lstStyle>
            <a:lvl1pPr>
              <a:defRPr baseline="0"/>
            </a:lvl1pPr>
            <a:lvl2pPr marL="457200" indent="0">
              <a:buNone/>
              <a:defRPr baseline="0"/>
            </a:lvl2pPr>
          </a:lstStyle>
          <a:p>
            <a:pPr lvl="0"/>
            <a:r>
              <a:rPr lang="en-US" dirty="0" smtClean="0"/>
              <a:t>      [Insert intro text here]</a:t>
            </a:r>
          </a:p>
          <a:p>
            <a:pPr lvl="1"/>
            <a:r>
              <a:rPr lang="en-US" dirty="0" smtClean="0"/>
              <a:t> [Insert bullet text here]</a:t>
            </a:r>
            <a:endParaRPr lang="en-US" dirty="0"/>
          </a:p>
        </p:txBody>
      </p:sp>
    </p:spTree>
    <p:extLst>
      <p:ext uri="{BB962C8B-B14F-4D97-AF65-F5344CB8AC3E}">
        <p14:creationId xmlns:p14="http://schemas.microsoft.com/office/powerpoint/2010/main" val="222682900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5800" y="1828800"/>
            <a:ext cx="8153400" cy="914400"/>
          </a:xfrm>
        </p:spPr>
        <p:txBody>
          <a:bodyPr>
            <a:noAutofit/>
          </a:bodyPr>
          <a:lstStyle>
            <a:lvl1pPr algn="ctr">
              <a:defRPr sz="1800">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dirty="0" smtClean="0"/>
              <a:t>[Insert “thank you” or closing information here]</a:t>
            </a:r>
            <a:endParaRPr lang="en-US" dirty="0"/>
          </a:p>
        </p:txBody>
      </p:sp>
    </p:spTree>
    <p:extLst>
      <p:ext uri="{BB962C8B-B14F-4D97-AF65-F5344CB8AC3E}">
        <p14:creationId xmlns:p14="http://schemas.microsoft.com/office/powerpoint/2010/main" val="155367132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72B6C1-7F8B-4688-B89F-A5DEB2D66D8D}" type="slidenum">
              <a:rPr lang="en-US" smtClean="0"/>
              <a:t>‹#›</a:t>
            </a:fld>
            <a:endParaRPr lang="en-US" dirty="0"/>
          </a:p>
        </p:txBody>
      </p:sp>
      <p:sp>
        <p:nvSpPr>
          <p:cNvPr id="3" name="Text Placeholder 2"/>
          <p:cNvSpPr>
            <a:spLocks noGrp="1"/>
          </p:cNvSpPr>
          <p:nvPr>
            <p:ph type="body" sz="quarter" idx="13" hasCustomPrompt="1"/>
          </p:nvPr>
        </p:nvSpPr>
        <p:spPr>
          <a:xfrm>
            <a:off x="685800" y="381000"/>
            <a:ext cx="8001000" cy="914400"/>
          </a:xfrm>
        </p:spPr>
        <p:txBody>
          <a:bodyPr>
            <a:noAutofit/>
          </a:bodyPr>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smtClean="0"/>
              <a:t>[Insert slide title here]</a:t>
            </a:r>
            <a:endParaRPr lang="en-US" dirty="0"/>
          </a:p>
        </p:txBody>
      </p:sp>
      <p:sp>
        <p:nvSpPr>
          <p:cNvPr id="6" name="Text Placeholder 5"/>
          <p:cNvSpPr>
            <a:spLocks noGrp="1"/>
          </p:cNvSpPr>
          <p:nvPr>
            <p:ph type="body" sz="quarter" idx="14" hasCustomPrompt="1"/>
          </p:nvPr>
        </p:nvSpPr>
        <p:spPr>
          <a:xfrm>
            <a:off x="762000" y="1600200"/>
            <a:ext cx="7924800" cy="4343400"/>
          </a:xfrm>
        </p:spPr>
        <p:txBody>
          <a:bodyPr/>
          <a:lstStyle>
            <a:lvl1pPr>
              <a:defRPr/>
            </a:lvl1pPr>
          </a:lstStyle>
          <a:p>
            <a:pPr lvl="0"/>
            <a:r>
              <a:rPr lang="en-US" dirty="0" smtClean="0"/>
              <a:t>[</a:t>
            </a:r>
            <a:r>
              <a:rPr lang="en-US" dirty="0" err="1" smtClean="0"/>
              <a:t>Inser</a:t>
            </a:r>
            <a:r>
              <a:rPr lang="en-US" dirty="0" smtClean="0"/>
              <a:t> intro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427048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slid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t>‹#›</a:t>
            </a:fld>
            <a:endParaRPr lang="en-US" dirty="0"/>
          </a:p>
        </p:txBody>
      </p:sp>
      <p:sp>
        <p:nvSpPr>
          <p:cNvPr id="3" name="Text Placeholder 2"/>
          <p:cNvSpPr>
            <a:spLocks noGrp="1"/>
          </p:cNvSpPr>
          <p:nvPr>
            <p:ph type="body" sz="quarter" idx="13" hasCustomPrompt="1"/>
          </p:nvPr>
        </p:nvSpPr>
        <p:spPr>
          <a:xfrm>
            <a:off x="609600" y="0"/>
            <a:ext cx="8153400" cy="9144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aseline="0">
                <a:solidFill>
                  <a:schemeClr val="bg1"/>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Arial" pitchFamily="34" charset="0"/>
              </a:rPr>
              <a:t>[Insert two-line slide title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Arial" pitchFamily="34" charset="0"/>
              </a:rPr>
              <a:t>Second line can go here]</a:t>
            </a:r>
            <a:endParaRPr kumimoji="0" lang="en-US" sz="2400" b="0" i="0" u="none" strike="noStrike" kern="1200" cap="none" spc="0" normalizeH="0" baseline="0" noProof="0" dirty="0" smtClean="0">
              <a:ln>
                <a:noFill/>
              </a:ln>
              <a:solidFill>
                <a:prstClr val="white"/>
              </a:solidFill>
              <a:effectLst/>
              <a:uLnTx/>
              <a:uFillTx/>
              <a:latin typeface="+mn-lt"/>
              <a:ea typeface="+mn-ea"/>
              <a:cs typeface="+mn-cs"/>
            </a:endParaRPr>
          </a:p>
          <a:p>
            <a:pPr lvl="0"/>
            <a:endParaRPr lang="en-US" dirty="0"/>
          </a:p>
        </p:txBody>
      </p:sp>
      <p:sp>
        <p:nvSpPr>
          <p:cNvPr id="5" name="Text Placeholder 4"/>
          <p:cNvSpPr>
            <a:spLocks noGrp="1"/>
          </p:cNvSpPr>
          <p:nvPr>
            <p:ph type="body" sz="quarter" idx="14" hasCustomPrompt="1"/>
          </p:nvPr>
        </p:nvSpPr>
        <p:spPr>
          <a:xfrm>
            <a:off x="609600" y="1371600"/>
            <a:ext cx="8153400" cy="25908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intro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bullet text here]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new paragraph here]</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lvl="0"/>
            <a:endParaRPr lang="en-US" dirty="0"/>
          </a:p>
        </p:txBody>
      </p:sp>
    </p:spTree>
    <p:extLst>
      <p:ext uri="{BB962C8B-B14F-4D97-AF65-F5344CB8AC3E}">
        <p14:creationId xmlns:p14="http://schemas.microsoft.com/office/powerpoint/2010/main" val="244305128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t>‹#›</a:t>
            </a:fld>
            <a:endParaRPr lang="en-US" dirty="0"/>
          </a:p>
        </p:txBody>
      </p:sp>
      <p:sp>
        <p:nvSpPr>
          <p:cNvPr id="3" name="Text Placeholder 2"/>
          <p:cNvSpPr>
            <a:spLocks noGrp="1"/>
          </p:cNvSpPr>
          <p:nvPr>
            <p:ph type="body" sz="quarter" idx="13" hasCustomPrompt="1"/>
          </p:nvPr>
        </p:nvSpPr>
        <p:spPr>
          <a:xfrm>
            <a:off x="609600" y="0"/>
            <a:ext cx="7924800" cy="914400"/>
          </a:xfrm>
        </p:spPr>
        <p:txBody>
          <a:bodyPr>
            <a:noAutofit/>
          </a:bodyPr>
          <a:lstStyle>
            <a:lvl1pPr>
              <a:defRPr sz="3200">
                <a:solidFill>
                  <a:schemeClr val="bg1"/>
                </a:solidFill>
                <a:latin typeface="+mj-lt"/>
              </a:defRPr>
            </a:lvl1pPr>
            <a:lvl2pPr>
              <a:defRPr sz="3200">
                <a:solidFill>
                  <a:schemeClr val="bg1"/>
                </a:solidFill>
                <a:latin typeface="+mj-lt"/>
              </a:defRPr>
            </a:lvl2pPr>
            <a:lvl3pPr>
              <a:defRPr sz="3200">
                <a:solidFill>
                  <a:schemeClr val="bg1"/>
                </a:solidFill>
                <a:latin typeface="+mj-lt"/>
              </a:defRPr>
            </a:lvl3pPr>
            <a:lvl4pPr>
              <a:defRPr sz="3200">
                <a:solidFill>
                  <a:schemeClr val="bg1"/>
                </a:solidFill>
                <a:latin typeface="+mj-lt"/>
              </a:defRPr>
            </a:lvl4pPr>
            <a:lvl5pPr>
              <a:defRPr sz="3200">
                <a:solidFill>
                  <a:schemeClr val="bg1"/>
                </a:solidFill>
                <a:latin typeface="+mj-lt"/>
              </a:defRPr>
            </a:lvl5pPr>
          </a:lstStyle>
          <a:p>
            <a:pPr lvl="0"/>
            <a:r>
              <a:rPr lang="en-US" dirty="0" smtClean="0"/>
              <a:t> [Insert one-line slide title here]</a:t>
            </a:r>
            <a:endParaRPr lang="en-US" dirty="0"/>
          </a:p>
        </p:txBody>
      </p:sp>
      <p:sp>
        <p:nvSpPr>
          <p:cNvPr id="5" name="Text Placeholder 4"/>
          <p:cNvSpPr>
            <a:spLocks noGrp="1"/>
          </p:cNvSpPr>
          <p:nvPr>
            <p:ph type="body" sz="quarter" idx="14" hasCustomPrompt="1"/>
          </p:nvPr>
        </p:nvSpPr>
        <p:spPr>
          <a:xfrm>
            <a:off x="609600" y="990600"/>
            <a:ext cx="7924800" cy="914400"/>
          </a:xfrm>
        </p:spPr>
        <p:txBody>
          <a:bodyPr/>
          <a:lstStyle>
            <a:lvl1pPr algn="l">
              <a:defRPr baseline="0"/>
            </a:lvl1pPr>
            <a:lvl2pPr algn="ctr">
              <a:defRPr/>
            </a:lvl2pPr>
            <a:lvl3pPr algn="ctr">
              <a:defRPr/>
            </a:lvl3pPr>
            <a:lvl4pPr algn="ctr">
              <a:defRPr/>
            </a:lvl4pPr>
            <a:lvl5pPr algn="ctr">
              <a:defRPr/>
            </a:lvl5pPr>
          </a:lstStyle>
          <a:p>
            <a:pPr lvl="0"/>
            <a:r>
              <a:rPr lang="en-US" dirty="0" smtClean="0"/>
              <a:t>     </a:t>
            </a:r>
          </a:p>
          <a:p>
            <a:pPr lvl="0"/>
            <a:r>
              <a:rPr lang="en-US" dirty="0" smtClean="0"/>
              <a:t>      [Insert chart description here]</a:t>
            </a:r>
            <a:endParaRPr lang="en-US" dirty="0"/>
          </a:p>
        </p:txBody>
      </p:sp>
      <p:sp>
        <p:nvSpPr>
          <p:cNvPr id="8" name="Text Placeholder 7"/>
          <p:cNvSpPr>
            <a:spLocks noGrp="1"/>
          </p:cNvSpPr>
          <p:nvPr>
            <p:ph type="body" sz="quarter" idx="15" hasCustomPrompt="1"/>
          </p:nvPr>
        </p:nvSpPr>
        <p:spPr>
          <a:xfrm>
            <a:off x="2438400" y="2057400"/>
            <a:ext cx="3200400" cy="914400"/>
          </a:xfrm>
        </p:spPr>
        <p:txBody>
          <a:bodyPr/>
          <a:lstStyle>
            <a:lvl1pPr>
              <a:defRPr/>
            </a:lvl1pPr>
          </a:lstStyle>
          <a:p>
            <a:pPr lvl="0"/>
            <a:r>
              <a:rPr lang="en-US" dirty="0" smtClean="0"/>
              <a:t>     [Insert chart title here]</a:t>
            </a:r>
            <a:endParaRPr lang="en-US" dirty="0"/>
          </a:p>
        </p:txBody>
      </p:sp>
      <p:sp>
        <p:nvSpPr>
          <p:cNvPr id="10" name="Chart Placeholder 9"/>
          <p:cNvSpPr>
            <a:spLocks noGrp="1"/>
          </p:cNvSpPr>
          <p:nvPr>
            <p:ph type="chart" sz="quarter" idx="16"/>
          </p:nvPr>
        </p:nvSpPr>
        <p:spPr>
          <a:xfrm>
            <a:off x="609600" y="3124200"/>
            <a:ext cx="7086600" cy="2514600"/>
          </a:xfrm>
        </p:spPr>
        <p:txBody>
          <a:bodyPr/>
          <a:lstStyle/>
          <a:p>
            <a:r>
              <a:rPr lang="en-US" dirty="0" smtClean="0"/>
              <a:t>Click icon to add chart</a:t>
            </a:r>
            <a:endParaRPr lang="en-US" dirty="0"/>
          </a:p>
        </p:txBody>
      </p:sp>
      <p:sp>
        <p:nvSpPr>
          <p:cNvPr id="12" name="Text Placeholder 11"/>
          <p:cNvSpPr>
            <a:spLocks noGrp="1"/>
          </p:cNvSpPr>
          <p:nvPr>
            <p:ph type="body" sz="quarter" idx="17" hasCustomPrompt="1"/>
          </p:nvPr>
        </p:nvSpPr>
        <p:spPr>
          <a:xfrm>
            <a:off x="3276600" y="5715000"/>
            <a:ext cx="2133600" cy="914400"/>
          </a:xfrm>
        </p:spPr>
        <p:txBody>
          <a:bodyPr/>
          <a:lstStyle>
            <a:lvl1pPr>
              <a:defRPr/>
            </a:lvl1pPr>
          </a:lstStyle>
          <a:p>
            <a:pPr lvl="0"/>
            <a:r>
              <a:rPr lang="en-US" dirty="0" smtClean="0"/>
              <a:t>[insert source here]</a:t>
            </a:r>
            <a:endParaRPr lang="en-US" dirty="0"/>
          </a:p>
        </p:txBody>
      </p:sp>
    </p:spTree>
    <p:extLst>
      <p:ext uri="{BB962C8B-B14F-4D97-AF65-F5344CB8AC3E}">
        <p14:creationId xmlns:p14="http://schemas.microsoft.com/office/powerpoint/2010/main" val="37098457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9953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8459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jp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2954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2B6C1-7F8B-4688-B89F-A5DEB2D66D8D}" type="slidenum">
              <a:rPr lang="en-US" smtClean="0"/>
              <a:t>‹#›</a:t>
            </a:fld>
            <a:endParaRPr lang="en-US" dirty="0"/>
          </a:p>
        </p:txBody>
      </p:sp>
    </p:spTree>
    <p:extLst>
      <p:ext uri="{BB962C8B-B14F-4D97-AF65-F5344CB8AC3E}">
        <p14:creationId xmlns:p14="http://schemas.microsoft.com/office/powerpoint/2010/main" val="381859126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7" r:id="rId6"/>
    <p:sldLayoutId id="2147483659"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rgbClr val="F8F8F8"/>
          </a:solidFill>
          <a:latin typeface="Times New Roman" pitchFamily="18" charset="0"/>
          <a:ea typeface="+mj-ea"/>
          <a:cs typeface="Times New Roman" pitchFamily="18"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2B6C1-7F8B-4688-B89F-A5DEB2D66D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67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rgbClr val="F8F8F8"/>
          </a:solidFill>
          <a:latin typeface="Times New Roman" pitchFamily="18" charset="0"/>
          <a:ea typeface="+mj-ea"/>
          <a:cs typeface="Times New Roman" pitchFamily="18"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2514600"/>
            <a:ext cx="8305800" cy="914400"/>
          </a:xfrm>
        </p:spPr>
        <p:txBody>
          <a:bodyPr/>
          <a:lstStyle/>
          <a:p>
            <a:r>
              <a:rPr lang="en-US" dirty="0" smtClean="0">
                <a:latin typeface="+mn-lt"/>
              </a:rPr>
              <a:t>Satellite Earth Observations &amp; Policy</a:t>
            </a:r>
            <a:endParaRPr lang="en-US" dirty="0">
              <a:latin typeface="+mn-lt"/>
            </a:endParaRPr>
          </a:p>
        </p:txBody>
      </p:sp>
      <p:sp>
        <p:nvSpPr>
          <p:cNvPr id="3" name="Text Placeholder 2"/>
          <p:cNvSpPr>
            <a:spLocks noGrp="1"/>
          </p:cNvSpPr>
          <p:nvPr>
            <p:ph type="body" sz="quarter" idx="11"/>
          </p:nvPr>
        </p:nvSpPr>
        <p:spPr>
          <a:xfrm>
            <a:off x="609600" y="3886200"/>
            <a:ext cx="8305800" cy="914400"/>
          </a:xfrm>
        </p:spPr>
        <p:txBody>
          <a:bodyPr/>
          <a:lstStyle/>
          <a:p>
            <a:r>
              <a:rPr lang="en-US" dirty="0" smtClean="0"/>
              <a:t>Remarks for “ Assessing the Impact of Satellite Earth Observations on Society and Policy,” Tokyo</a:t>
            </a:r>
          </a:p>
          <a:p>
            <a:r>
              <a:rPr lang="en-US" dirty="0" smtClean="0"/>
              <a:t>9 November 2015</a:t>
            </a:r>
            <a:endParaRPr lang="en-US" dirty="0"/>
          </a:p>
        </p:txBody>
      </p:sp>
      <p:sp>
        <p:nvSpPr>
          <p:cNvPr id="4" name="TextBox 3"/>
          <p:cNvSpPr txBox="1"/>
          <p:nvPr/>
        </p:nvSpPr>
        <p:spPr>
          <a:xfrm>
            <a:off x="2819400" y="5943600"/>
            <a:ext cx="5943600" cy="646331"/>
          </a:xfrm>
          <a:prstGeom prst="rect">
            <a:avLst/>
          </a:prstGeom>
          <a:noFill/>
        </p:spPr>
        <p:txBody>
          <a:bodyPr wrap="square" rtlCol="0">
            <a:spAutoFit/>
          </a:bodyPr>
          <a:lstStyle/>
          <a:p>
            <a:pPr algn="r"/>
            <a:r>
              <a:rPr lang="en-US" dirty="0" smtClean="0"/>
              <a:t>Molly K. Macauley, Vice President for Research and Senior Fellow, RFF</a:t>
            </a:r>
            <a:endParaRPr lang="en-US" dirty="0"/>
          </a:p>
        </p:txBody>
      </p:sp>
    </p:spTree>
    <p:extLst>
      <p:ext uri="{BB962C8B-B14F-4D97-AF65-F5344CB8AC3E}">
        <p14:creationId xmlns:p14="http://schemas.microsoft.com/office/powerpoint/2010/main" val="27822399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9.33.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6438900" cy="269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Shot 2015-10-31 at 9.34.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962400"/>
            <a:ext cx="6350000" cy="204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2127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172200" cy="5909310"/>
          </a:xfrm>
          <a:prstGeom prst="rect">
            <a:avLst/>
          </a:prstGeom>
          <a:noFill/>
        </p:spPr>
        <p:txBody>
          <a:bodyPr wrap="square" rtlCol="0">
            <a:spAutoFit/>
          </a:bodyPr>
          <a:lstStyle/>
          <a:p>
            <a:r>
              <a:rPr lang="en-US" b="1" dirty="0"/>
              <a:t>4.2.7. Action 7: Maintain and Strengthen International Collaboration</a:t>
            </a:r>
          </a:p>
          <a:p>
            <a:r>
              <a:rPr lang="en-US" dirty="0"/>
              <a:t>The global nature of many Earth observations and the value of these observations to U.S. Government</a:t>
            </a:r>
          </a:p>
          <a:p>
            <a:r>
              <a:rPr lang="en-US" dirty="0"/>
              <a:t>decision makers require U.S. agencies to carry out their missions through collaboration with foreign</a:t>
            </a:r>
          </a:p>
          <a:p>
            <a:r>
              <a:rPr lang="en-US" dirty="0"/>
              <a:t>agencies, international organizations, and standards/coordination groups. Through international</a:t>
            </a:r>
          </a:p>
          <a:p>
            <a:r>
              <a:rPr lang="en-US" dirty="0"/>
              <a:t>collaboration, U.S. agencies leverage foreign data and scientific expertise to improve their understanding</a:t>
            </a:r>
          </a:p>
          <a:p>
            <a:r>
              <a:rPr lang="en-US" dirty="0"/>
              <a:t>of remote areas, such as the open ocean and polar regions, and to characterize global atmospheric,</a:t>
            </a:r>
          </a:p>
          <a:p>
            <a:r>
              <a:rPr lang="en-US" dirty="0"/>
              <a:t>oceanic, and terrestrial phenomena. In addition, collaboration with international partners helps to</a:t>
            </a:r>
          </a:p>
          <a:p>
            <a:r>
              <a:rPr lang="en-US" dirty="0"/>
              <a:t>minimize unnecessary redundancy in the collection of Earth observations, and ensures the effective use</a:t>
            </a:r>
          </a:p>
          <a:p>
            <a:r>
              <a:rPr lang="en-US" dirty="0"/>
              <a:t>of limited resources. U.S. agencies also work closely with the Department of State and other agencies to</a:t>
            </a:r>
          </a:p>
          <a:p>
            <a:r>
              <a:rPr lang="en-US" dirty="0"/>
              <a:t>provide associated scientific and technical support for U.S. foreign policy, security, economic, and</a:t>
            </a:r>
          </a:p>
          <a:p>
            <a:r>
              <a:rPr lang="en-US" dirty="0"/>
              <a:t>environmental interests.</a:t>
            </a:r>
          </a:p>
        </p:txBody>
      </p:sp>
      <p:sp>
        <p:nvSpPr>
          <p:cNvPr id="3" name="Oval 2"/>
          <p:cNvSpPr/>
          <p:nvPr/>
        </p:nvSpPr>
        <p:spPr>
          <a:xfrm>
            <a:off x="609600" y="228600"/>
            <a:ext cx="7315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93566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9.43.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838200"/>
            <a:ext cx="400279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40653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9.4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866900"/>
            <a:ext cx="7835900" cy="3111500"/>
          </a:xfrm>
          <a:prstGeom prst="rect">
            <a:avLst/>
          </a:prstGeom>
        </p:spPr>
      </p:pic>
      <p:sp>
        <p:nvSpPr>
          <p:cNvPr id="3" name="TextBox 2"/>
          <p:cNvSpPr txBox="1"/>
          <p:nvPr/>
        </p:nvSpPr>
        <p:spPr>
          <a:xfrm>
            <a:off x="3810000" y="5638800"/>
            <a:ext cx="4495800" cy="369332"/>
          </a:xfrm>
          <a:prstGeom prst="rect">
            <a:avLst/>
          </a:prstGeom>
          <a:noFill/>
        </p:spPr>
        <p:txBody>
          <a:bodyPr wrap="square" rtlCol="0">
            <a:spAutoFit/>
          </a:bodyPr>
          <a:lstStyle/>
          <a:p>
            <a:r>
              <a:rPr lang="en-US" dirty="0" smtClean="0"/>
              <a:t>August 2007, John H. </a:t>
            </a:r>
            <a:r>
              <a:rPr lang="en-US" dirty="0" smtClean="0"/>
              <a:t>Marburger</a:t>
            </a:r>
            <a:r>
              <a:rPr lang="en-US" dirty="0" smtClean="0"/>
              <a:t> III</a:t>
            </a:r>
            <a:endParaRPr lang="en-US" dirty="0"/>
          </a:p>
        </p:txBody>
      </p:sp>
    </p:spTree>
    <p:extLst>
      <p:ext uri="{BB962C8B-B14F-4D97-AF65-F5344CB8AC3E}">
        <p14:creationId xmlns:p14="http://schemas.microsoft.com/office/powerpoint/2010/main" val="4176899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4.52.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7200"/>
            <a:ext cx="6851223" cy="6019800"/>
          </a:xfrm>
          <a:prstGeom prst="rect">
            <a:avLst/>
          </a:prstGeom>
        </p:spPr>
      </p:pic>
    </p:spTree>
    <p:extLst>
      <p:ext uri="{BB962C8B-B14F-4D97-AF65-F5344CB8AC3E}">
        <p14:creationId xmlns:p14="http://schemas.microsoft.com/office/powerpoint/2010/main" val="21066164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4.54.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11666"/>
            <a:ext cx="4495800" cy="589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0" y="6331982"/>
            <a:ext cx="2286000" cy="369332"/>
          </a:xfrm>
          <a:prstGeom prst="rect">
            <a:avLst/>
          </a:prstGeom>
          <a:noFill/>
        </p:spPr>
        <p:txBody>
          <a:bodyPr wrap="square" rtlCol="0">
            <a:spAutoFit/>
          </a:bodyPr>
          <a:lstStyle/>
          <a:p>
            <a:r>
              <a:rPr lang="en-US" dirty="0" smtClean="0"/>
              <a:t>2007</a:t>
            </a:r>
            <a:endParaRPr lang="en-US" dirty="0"/>
          </a:p>
        </p:txBody>
      </p:sp>
    </p:spTree>
    <p:extLst>
      <p:ext uri="{BB962C8B-B14F-4D97-AF65-F5344CB8AC3E}">
        <p14:creationId xmlns:p14="http://schemas.microsoft.com/office/powerpoint/2010/main" val="3419626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914400"/>
            <a:ext cx="3810000" cy="4801314"/>
          </a:xfrm>
          <a:prstGeom prst="rect">
            <a:avLst/>
          </a:prstGeom>
          <a:noFill/>
        </p:spPr>
        <p:txBody>
          <a:bodyPr wrap="square" rtlCol="0">
            <a:spAutoFit/>
          </a:bodyPr>
          <a:lstStyle/>
          <a:p>
            <a:r>
              <a:rPr lang="en-US" dirty="0" smtClean="0">
                <a:effectLst/>
              </a:rPr>
              <a:t>“The survey’s prioritization of research activities is expected to be based on the committee’s consideration of identified science priorities; broad national priorities; an independent assessment of cost, budget and technical readiness; the likely evolution of new technologies; and opportunities to leverage related activities as well as consideration of interagency cooperation and international collaboration. The principal sponsors of the survey are NASA, NOAA, and the USGS.”</a:t>
            </a:r>
          </a:p>
          <a:p>
            <a:endParaRPr lang="en-US" dirty="0"/>
          </a:p>
          <a:p>
            <a:endParaRPr lang="en-US" dirty="0" smtClean="0">
              <a:effectLst/>
            </a:endParaRPr>
          </a:p>
        </p:txBody>
      </p:sp>
      <p:pic>
        <p:nvPicPr>
          <p:cNvPr id="3" name="Picture 2" descr="Screen Shot 2015-10-31 at 6.15.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3657600" cy="4598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66800" y="5715714"/>
            <a:ext cx="7848600" cy="338554"/>
          </a:xfrm>
          <a:prstGeom prst="rect">
            <a:avLst/>
          </a:prstGeom>
          <a:noFill/>
        </p:spPr>
        <p:txBody>
          <a:bodyPr wrap="square" rtlCol="0">
            <a:spAutoFit/>
          </a:bodyPr>
          <a:lstStyle/>
          <a:p>
            <a:pPr algn="r"/>
            <a:r>
              <a:rPr lang="en-US" sz="1600" i="1" dirty="0"/>
              <a:t>http://sites.nationalacademies.org/ssb/currentprojects/ssb_166359#SOT</a:t>
            </a:r>
          </a:p>
        </p:txBody>
      </p:sp>
      <p:sp>
        <p:nvSpPr>
          <p:cNvPr id="5" name="Oval 4"/>
          <p:cNvSpPr/>
          <p:nvPr/>
        </p:nvSpPr>
        <p:spPr>
          <a:xfrm>
            <a:off x="4495800" y="3315057"/>
            <a:ext cx="4419600" cy="1333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2494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315200" cy="5847755"/>
          </a:xfrm>
          <a:prstGeom prst="rect">
            <a:avLst/>
          </a:prstGeom>
          <a:noFill/>
        </p:spPr>
        <p:txBody>
          <a:bodyPr wrap="square" rtlCol="0">
            <a:spAutoFit/>
          </a:bodyPr>
          <a:lstStyle/>
          <a:p>
            <a:r>
              <a:rPr lang="en-US" dirty="0" smtClean="0">
                <a:effectLst/>
              </a:rPr>
              <a:t>“The survey’s prioritization of research activities will be based on the committee’s consideration of identified science priorities; broad national operational observation priorities as identified in U.S. government policy, law, and international agreements (for example, the 2014 National Plan for Civil Earth Observation) and the relevant appropriation and authorization acts governing NASA, NOAA, and USGS; cost and technical readiness; the likely emergence of new technologies; the role of supporting activities such as in situ measurements; computational infrastructure for modeling, data assimilation, and data management; and opportunities to leverage related activities including consideration of interagency cooperation and international collaboration. As the committee starts its work it will be provided the guidance contained in Appendix A. The survey committee will work with NASA, NOAA, and USGS to understand agency expectations of future budget allocations and design its recommendations based on budget scenarios relative to those expectations. The committee may also consider scenarios that account for higher or lower than anticipated allocations.”</a:t>
            </a:r>
          </a:p>
          <a:p>
            <a:endParaRPr lang="en-US" dirty="0" smtClean="0">
              <a:effectLst/>
            </a:endParaRPr>
          </a:p>
          <a:p>
            <a:r>
              <a:rPr lang="en-US" sz="1400" i="1" dirty="0" smtClean="0"/>
              <a:t>http://sites.nationalacademies.org/ssb/currentprojects/ssb_166359#SOT</a:t>
            </a:r>
            <a:endParaRPr lang="en-US" sz="1400" i="1" dirty="0"/>
          </a:p>
          <a:p>
            <a:endParaRPr lang="en-US" dirty="0"/>
          </a:p>
        </p:txBody>
      </p:sp>
      <p:sp>
        <p:nvSpPr>
          <p:cNvPr id="3" name="Oval 2"/>
          <p:cNvSpPr/>
          <p:nvPr/>
        </p:nvSpPr>
        <p:spPr>
          <a:xfrm>
            <a:off x="3581400" y="1295400"/>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7844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6400800" cy="1477328"/>
          </a:xfrm>
          <a:prstGeom prst="rect">
            <a:avLst/>
          </a:prstGeom>
          <a:noFill/>
        </p:spPr>
        <p:txBody>
          <a:bodyPr wrap="square" rtlCol="0">
            <a:spAutoFit/>
          </a:bodyPr>
          <a:lstStyle/>
          <a:p>
            <a:endParaRPr lang="en-US" dirty="0" smtClean="0">
              <a:effectLst/>
            </a:endParaRPr>
          </a:p>
          <a:p>
            <a:r>
              <a:rPr lang="en-US" dirty="0" smtClean="0">
                <a:effectLst/>
              </a:rPr>
              <a:t>e. The committee may also identify potential interagency and international synergies; proposed augmentations to planned international missions; and adjustments to U.S. missions planned, but not yet implemented.</a:t>
            </a:r>
            <a:endParaRPr lang="en-US" dirty="0"/>
          </a:p>
        </p:txBody>
      </p:sp>
      <p:sp>
        <p:nvSpPr>
          <p:cNvPr id="3" name="Oval 2"/>
          <p:cNvSpPr/>
          <p:nvPr/>
        </p:nvSpPr>
        <p:spPr>
          <a:xfrm>
            <a:off x="381000" y="609600"/>
            <a:ext cx="72390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53684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456161" cy="707886"/>
          </a:xfrm>
          <a:prstGeom prst="rect">
            <a:avLst/>
          </a:prstGeom>
          <a:noFill/>
        </p:spPr>
        <p:txBody>
          <a:bodyPr wrap="none" rtlCol="0">
            <a:spAutoFit/>
          </a:bodyPr>
          <a:lstStyle/>
          <a:p>
            <a:r>
              <a:rPr lang="en-US" sz="4000" dirty="0" smtClean="0"/>
              <a:t>Use of Earth Observations for Policy</a:t>
            </a:r>
            <a:endParaRPr lang="en-US" sz="4000" dirty="0"/>
          </a:p>
        </p:txBody>
      </p:sp>
    </p:spTree>
    <p:extLst>
      <p:ext uri="{BB962C8B-B14F-4D97-AF65-F5344CB8AC3E}">
        <p14:creationId xmlns:p14="http://schemas.microsoft.com/office/powerpoint/2010/main" val="2954134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5C7F3-F0B7-4BD9-B73A-507B76FB42F2}" type="slidenum">
              <a:rPr lang="en-US">
                <a:solidFill>
                  <a:prstClr val="black">
                    <a:tint val="75000"/>
                  </a:prstClr>
                </a:solidFill>
              </a:rPr>
              <a:pPr>
                <a:defRPr/>
              </a:pPr>
              <a:t>2</a:t>
            </a:fld>
            <a:endParaRPr lang="en-US" dirty="0">
              <a:solidFill>
                <a:prstClr val="black">
                  <a:tint val="75000"/>
                </a:prstClr>
              </a:solidFill>
            </a:endParaRPr>
          </a:p>
        </p:txBody>
      </p:sp>
      <p:sp>
        <p:nvSpPr>
          <p:cNvPr id="5" name="Title 4"/>
          <p:cNvSpPr>
            <a:spLocks noGrp="1"/>
          </p:cNvSpPr>
          <p:nvPr>
            <p:ph type="title" idx="4294967295"/>
          </p:nvPr>
        </p:nvSpPr>
        <p:spPr>
          <a:xfrm>
            <a:off x="304800" y="240060"/>
            <a:ext cx="8382000" cy="902940"/>
          </a:xfrm>
          <a:prstGeom prst="rect">
            <a:avLst/>
          </a:prstGeom>
          <a:extLst/>
        </p:spPr>
        <p:txBody>
          <a:bodyPr rtlCol="0">
            <a:normAutofit/>
          </a:bodyPr>
          <a:lstStyle/>
          <a:p>
            <a:pPr>
              <a:defRPr/>
            </a:pPr>
            <a:r>
              <a:rPr lang="en-US" sz="2800" dirty="0" smtClean="0">
                <a:solidFill>
                  <a:schemeClr val="bg1"/>
                </a:solidFill>
                <a:latin typeface="+mn-lt"/>
                <a:cs typeface="Arial" pitchFamily="34" charset="0"/>
              </a:rPr>
              <a:t>With gratitude to:</a:t>
            </a:r>
            <a:endParaRPr lang="en-US" sz="2800" dirty="0">
              <a:solidFill>
                <a:schemeClr val="bg1"/>
              </a:solidFill>
              <a:latin typeface="+mn-lt"/>
            </a:endParaRPr>
          </a:p>
        </p:txBody>
      </p:sp>
      <p:sp>
        <p:nvSpPr>
          <p:cNvPr id="6148" name="TextBox 6"/>
          <p:cNvSpPr txBox="1">
            <a:spLocks noChangeArrowheads="1"/>
          </p:cNvSpPr>
          <p:nvPr/>
        </p:nvSpPr>
        <p:spPr bwMode="auto">
          <a:xfrm>
            <a:off x="533400" y="1143000"/>
            <a:ext cx="7924800" cy="615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NICT</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Keio University</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Hosei</a:t>
            </a:r>
            <a:r>
              <a:rPr lang="en-US" dirty="0" smtClean="0">
                <a:ln w="11430"/>
                <a:solidFill>
                  <a:prstClr val="black">
                    <a:lumMod val="95000"/>
                    <a:lumOff val="5000"/>
                  </a:prstClr>
                </a:solidFill>
                <a:latin typeface="Arial" pitchFamily="34" charset="0"/>
                <a:cs typeface="Arial" pitchFamily="34" charset="0"/>
              </a:rPr>
              <a:t> University</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a:ln w="11430"/>
                <a:solidFill>
                  <a:prstClr val="black">
                    <a:lumMod val="95000"/>
                    <a:lumOff val="5000"/>
                  </a:prstClr>
                </a:solidFill>
                <a:latin typeface="Arial" pitchFamily="34" charset="0"/>
                <a:cs typeface="Arial" pitchFamily="34" charset="0"/>
              </a:rPr>
              <a:t> </a:t>
            </a:r>
            <a:r>
              <a:rPr lang="en-US" dirty="0" smtClean="0">
                <a:ln w="11430"/>
                <a:solidFill>
                  <a:prstClr val="black">
                    <a:lumMod val="95000"/>
                    <a:lumOff val="5000"/>
                  </a:prstClr>
                </a:solidFill>
                <a:latin typeface="Arial" pitchFamily="34" charset="0"/>
                <a:cs typeface="Arial" pitchFamily="34" charset="0"/>
              </a:rPr>
              <a:t>JAXA, JST</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eaLnBrk="1" hangingPunct="1"/>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Resources for the Future, Washington, DC</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The Workshop Organizers</a:t>
            </a:r>
          </a:p>
          <a:p>
            <a:pPr eaLnBrk="1" hangingPunct="1"/>
            <a:endParaRPr lang="en-US" dirty="0" smtClean="0">
              <a:ln w="11430"/>
              <a:solidFill>
                <a:prstClr val="black">
                  <a:lumMod val="95000"/>
                  <a:lumOff val="5000"/>
                </a:prstClr>
              </a:solidFill>
              <a:latin typeface="Arial" pitchFamily="34" charset="0"/>
              <a:cs typeface="Arial" pitchFamily="34" charset="0"/>
            </a:endParaRPr>
          </a:p>
          <a:p>
            <a:pPr lvl="1" indent="0" eaLnBrk="1" hangingPunct="1"/>
            <a:endParaRPr lang="en-US" dirty="0" smtClean="0">
              <a:ln w="11430"/>
              <a:solidFill>
                <a:prstClr val="black">
                  <a:lumMod val="95000"/>
                  <a:lumOff val="5000"/>
                </a:prstClr>
              </a:solidFill>
              <a:latin typeface="Arial" pitchFamily="34" charset="0"/>
              <a:cs typeface="Arial" pitchFamily="34" charset="0"/>
            </a:endParaRPr>
          </a:p>
          <a:p>
            <a:pPr lvl="1" indent="0" eaLnBrk="1" hangingPunct="1"/>
            <a:r>
              <a:rPr lang="en-US" dirty="0" smtClean="0">
                <a:ln w="11430"/>
                <a:solidFill>
                  <a:prstClr val="black">
                    <a:lumMod val="95000"/>
                    <a:lumOff val="5000"/>
                  </a:prstClr>
                </a:solidFill>
                <a:latin typeface="Arial" pitchFamily="34" charset="0"/>
                <a:cs typeface="Arial" pitchFamily="34" charset="0"/>
              </a:rPr>
              <a:t> </a:t>
            </a:r>
          </a:p>
          <a:p>
            <a:pPr marL="1028700" lvl="1" eaLnBrk="1" hangingPunct="1">
              <a:buFont typeface="Arial"/>
              <a:buChar char="•"/>
            </a:pPr>
            <a:endParaRPr lang="en-US" sz="1600" dirty="0">
              <a:solidFill>
                <a:prstClr val="black"/>
              </a:solidFill>
            </a:endParaRPr>
          </a:p>
          <a:p>
            <a:pPr eaLnBrk="1" hangingPunct="1"/>
            <a:endParaRPr lang="en-US" dirty="0">
              <a:solidFill>
                <a:prstClr val="black"/>
              </a:solidFill>
            </a:endParaRPr>
          </a:p>
          <a:p>
            <a:pPr eaLnBrk="1" hangingPunct="1"/>
            <a:r>
              <a:rPr lang="en-US" dirty="0">
                <a:solidFill>
                  <a:prstClr val="black"/>
                </a:solidFill>
              </a:rPr>
              <a:t> </a:t>
            </a:r>
          </a:p>
        </p:txBody>
      </p:sp>
    </p:spTree>
    <p:extLst>
      <p:ext uri="{BB962C8B-B14F-4D97-AF65-F5344CB8AC3E}">
        <p14:creationId xmlns:p14="http://schemas.microsoft.com/office/powerpoint/2010/main" val="1123575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520700"/>
            <a:ext cx="70104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6.38.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293100" cy="515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74897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2"/>
          <p:cNvSpPr>
            <a:spLocks noGrp="1"/>
          </p:cNvSpPr>
          <p:nvPr>
            <p:ph type="dt"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200" dirty="0">
              <a:solidFill>
                <a:srgbClr val="FFFFFF"/>
              </a:solidFill>
              <a:latin typeface="Calibri" charset="0"/>
            </a:endParaRPr>
          </a:p>
          <a:p>
            <a:pPr algn="ctr" eaLnBrk="1" hangingPunct="1"/>
            <a:fld id="{D1830314-E7E1-1C4E-9539-E79936F958AB}" type="slidenum">
              <a:rPr lang="en-US" sz="1200">
                <a:solidFill>
                  <a:srgbClr val="FFFFFF"/>
                </a:solidFill>
                <a:latin typeface="Calibri" charset="0"/>
              </a:rPr>
              <a:pPr algn="ctr" eaLnBrk="1" hangingPunct="1"/>
              <a:t>22</a:t>
            </a:fld>
            <a:endParaRPr lang="en-US" sz="1200" dirty="0">
              <a:solidFill>
                <a:srgbClr val="FFFFFF"/>
              </a:solidFill>
              <a:latin typeface="Calibri" charset="0"/>
            </a:endParaRPr>
          </a:p>
        </p:txBody>
      </p:sp>
      <p:sp>
        <p:nvSpPr>
          <p:cNvPr id="18434" name="Rectangle 2"/>
          <p:cNvSpPr>
            <a:spLocks noGrp="1" noChangeArrowheads="1"/>
          </p:cNvSpPr>
          <p:nvPr>
            <p:ph type="title" idx="4294967295"/>
          </p:nvPr>
        </p:nvSpPr>
        <p:spPr>
          <a:xfrm>
            <a:off x="203200" y="228600"/>
            <a:ext cx="8636000" cy="609600"/>
          </a:xfrm>
          <a:prstGeom prst="rect">
            <a:avLst/>
          </a:prstGeom>
        </p:spPr>
        <p:txBody>
          <a:bodyPr/>
          <a:lstStyle/>
          <a:p>
            <a:pPr algn="l"/>
            <a:r>
              <a:rPr lang="en-US" sz="2800" dirty="0">
                <a:solidFill>
                  <a:schemeClr val="tx1"/>
                </a:solidFill>
                <a:latin typeface="+mn-lt"/>
                <a:ea typeface="ＭＳ Ｐゴシック" charset="0"/>
                <a:cs typeface="ＭＳ Ｐゴシック" charset="0"/>
              </a:rPr>
              <a:t>C cycle science, Earth observations and policy</a:t>
            </a:r>
            <a:endParaRPr lang="en-US" sz="2800" i="1" dirty="0">
              <a:solidFill>
                <a:schemeClr val="tx1"/>
              </a:solidFill>
              <a:latin typeface="+mn-lt"/>
              <a:ea typeface="ＭＳ Ｐゴシック" charset="0"/>
              <a:cs typeface="ＭＳ Ｐゴシック" charset="0"/>
            </a:endParaRPr>
          </a:p>
        </p:txBody>
      </p:sp>
      <p:sp>
        <p:nvSpPr>
          <p:cNvPr id="18435" name="Text Box 3"/>
          <p:cNvSpPr txBox="1">
            <a:spLocks noChangeArrowheads="1"/>
          </p:cNvSpPr>
          <p:nvPr/>
        </p:nvSpPr>
        <p:spPr bwMode="auto">
          <a:xfrm>
            <a:off x="457200" y="990600"/>
            <a:ext cx="3810000" cy="86042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Atmospheric-Ocean General Circulation Models </a:t>
            </a:r>
          </a:p>
        </p:txBody>
      </p:sp>
      <p:sp>
        <p:nvSpPr>
          <p:cNvPr id="18436" name="Text Box 4"/>
          <p:cNvSpPr txBox="1">
            <a:spLocks noChangeArrowheads="1"/>
          </p:cNvSpPr>
          <p:nvPr/>
        </p:nvSpPr>
        <p:spPr bwMode="auto">
          <a:xfrm>
            <a:off x="4876800" y="914400"/>
            <a:ext cx="3733800" cy="207803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Integrated Assessment Models</a:t>
            </a:r>
          </a:p>
          <a:p>
            <a:pPr eaLnBrk="1" hangingPunct="1">
              <a:spcBef>
                <a:spcPct val="50000"/>
              </a:spcBef>
            </a:pPr>
            <a:r>
              <a:rPr lang="en-US" sz="1800" dirty="0">
                <a:solidFill>
                  <a:srgbClr val="FFCC00"/>
                </a:solidFill>
                <a:latin typeface="Garamond" charset="0"/>
              </a:rPr>
              <a:t>Demographics, land variables/forest carbon poorly modeled and measured with global consistency; Earth system missing</a:t>
            </a:r>
            <a:endParaRPr lang="en-US" sz="1600" dirty="0">
              <a:solidFill>
                <a:srgbClr val="FFCC00"/>
              </a:solidFill>
            </a:endParaRPr>
          </a:p>
        </p:txBody>
      </p:sp>
      <p:sp>
        <p:nvSpPr>
          <p:cNvPr id="18437" name="Text Box 5"/>
          <p:cNvSpPr txBox="1">
            <a:spLocks noChangeArrowheads="1"/>
          </p:cNvSpPr>
          <p:nvPr/>
        </p:nvSpPr>
        <p:spPr bwMode="auto">
          <a:xfrm>
            <a:off x="5638800" y="3048000"/>
            <a:ext cx="3200400" cy="110648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Stabilization Goals</a:t>
            </a:r>
          </a:p>
          <a:p>
            <a:pPr algn="ctr" eaLnBrk="1" hangingPunct="1">
              <a:spcBef>
                <a:spcPct val="50000"/>
              </a:spcBef>
            </a:pPr>
            <a:r>
              <a:rPr lang="en-US" sz="1600" dirty="0">
                <a:solidFill>
                  <a:srgbClr val="FFCC00"/>
                </a:solidFill>
                <a:latin typeface="Garamond" charset="0"/>
              </a:rPr>
              <a:t>(parts/million or % reduction from baseline)</a:t>
            </a:r>
            <a:endParaRPr lang="en-US" sz="1600" dirty="0">
              <a:solidFill>
                <a:srgbClr val="FFCC00"/>
              </a:solidFill>
            </a:endParaRPr>
          </a:p>
        </p:txBody>
      </p:sp>
      <p:sp>
        <p:nvSpPr>
          <p:cNvPr id="18438" name="Text Box 6"/>
          <p:cNvSpPr txBox="1">
            <a:spLocks noChangeArrowheads="1"/>
          </p:cNvSpPr>
          <p:nvPr/>
        </p:nvSpPr>
        <p:spPr bwMode="auto">
          <a:xfrm>
            <a:off x="4724400" y="4800600"/>
            <a:ext cx="3886200" cy="1754327"/>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Policy Elements and Economy’s Response</a:t>
            </a:r>
          </a:p>
          <a:p>
            <a:pPr algn="ctr" eaLnBrk="1" hangingPunct="1">
              <a:spcBef>
                <a:spcPct val="50000"/>
              </a:spcBef>
            </a:pPr>
            <a:r>
              <a:rPr lang="en-US" dirty="0">
                <a:solidFill>
                  <a:srgbClr val="FFCC00"/>
                </a:solidFill>
                <a:latin typeface="Garamond" charset="0"/>
              </a:rPr>
              <a:t>Example: </a:t>
            </a:r>
            <a:r>
              <a:rPr lang="en-US" dirty="0" smtClean="0">
                <a:solidFill>
                  <a:srgbClr val="FFCC00"/>
                </a:solidFill>
                <a:latin typeface="Garamond" charset="0"/>
              </a:rPr>
              <a:t>Setting the “social cost of carbon” (US EPA)</a:t>
            </a:r>
            <a:endParaRPr lang="en-US" dirty="0">
              <a:solidFill>
                <a:srgbClr val="FFCC00"/>
              </a:solidFill>
              <a:latin typeface="Garamond" charset="0"/>
            </a:endParaRPr>
          </a:p>
        </p:txBody>
      </p:sp>
      <p:sp>
        <p:nvSpPr>
          <p:cNvPr id="18439" name="Text Box 7"/>
          <p:cNvSpPr txBox="1">
            <a:spLocks noChangeArrowheads="1"/>
          </p:cNvSpPr>
          <p:nvPr/>
        </p:nvSpPr>
        <p:spPr bwMode="auto">
          <a:xfrm>
            <a:off x="685800" y="3810000"/>
            <a:ext cx="3200400" cy="2326791"/>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Policy Effectiveness</a:t>
            </a:r>
          </a:p>
          <a:p>
            <a:pPr algn="ctr" eaLnBrk="1" hangingPunct="1">
              <a:lnSpc>
                <a:spcPct val="70000"/>
              </a:lnSpc>
              <a:spcBef>
                <a:spcPct val="50000"/>
              </a:spcBef>
            </a:pPr>
            <a:r>
              <a:rPr lang="en-US" dirty="0">
                <a:solidFill>
                  <a:srgbClr val="FFCC00"/>
                </a:solidFill>
                <a:latin typeface="Garamond" charset="0"/>
              </a:rPr>
              <a:t>--Objectives met</a:t>
            </a:r>
          </a:p>
          <a:p>
            <a:pPr algn="ctr" eaLnBrk="1" hangingPunct="1">
              <a:lnSpc>
                <a:spcPct val="70000"/>
              </a:lnSpc>
              <a:spcBef>
                <a:spcPct val="50000"/>
              </a:spcBef>
            </a:pPr>
            <a:r>
              <a:rPr lang="en-US" dirty="0">
                <a:solidFill>
                  <a:srgbClr val="FFCC00"/>
                </a:solidFill>
                <a:latin typeface="Garamond" charset="0"/>
              </a:rPr>
              <a:t>--At what </a:t>
            </a:r>
            <a:r>
              <a:rPr lang="en-US" dirty="0" smtClean="0">
                <a:solidFill>
                  <a:srgbClr val="FFCC00"/>
                </a:solidFill>
                <a:latin typeface="Garamond" charset="0"/>
              </a:rPr>
              <a:t>cost</a:t>
            </a:r>
          </a:p>
          <a:p>
            <a:pPr algn="ctr" eaLnBrk="1" hangingPunct="1">
              <a:lnSpc>
                <a:spcPct val="70000"/>
              </a:lnSpc>
              <a:spcBef>
                <a:spcPct val="50000"/>
              </a:spcBef>
            </a:pPr>
            <a:r>
              <a:rPr lang="en-US" dirty="0" smtClean="0">
                <a:solidFill>
                  <a:srgbClr val="FFCC00"/>
                </a:solidFill>
                <a:latin typeface="Garamond" charset="0"/>
              </a:rPr>
              <a:t>-- Example: adjusting the “social cost of carbon” (US EPA)</a:t>
            </a:r>
            <a:endParaRPr lang="en-US" dirty="0">
              <a:solidFill>
                <a:srgbClr val="FFCC00"/>
              </a:solidFill>
            </a:endParaRPr>
          </a:p>
        </p:txBody>
      </p:sp>
      <p:sp>
        <p:nvSpPr>
          <p:cNvPr id="18440" name="Line 24"/>
          <p:cNvSpPr>
            <a:spLocks noChangeShapeType="1"/>
          </p:cNvSpPr>
          <p:nvPr/>
        </p:nvSpPr>
        <p:spPr bwMode="auto">
          <a:xfrm>
            <a:off x="3581400" y="1905000"/>
            <a:ext cx="1066800" cy="304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1" name="Line 25"/>
          <p:cNvSpPr>
            <a:spLocks noChangeShapeType="1"/>
          </p:cNvSpPr>
          <p:nvPr/>
        </p:nvSpPr>
        <p:spPr bwMode="auto">
          <a:xfrm>
            <a:off x="3352800" y="1905000"/>
            <a:ext cx="2133600" cy="15240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2" name="Line 27"/>
          <p:cNvSpPr>
            <a:spLocks noChangeShapeType="1"/>
          </p:cNvSpPr>
          <p:nvPr/>
        </p:nvSpPr>
        <p:spPr bwMode="auto">
          <a:xfrm>
            <a:off x="5562600" y="2743200"/>
            <a:ext cx="762000" cy="2286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3" name="Line 28"/>
          <p:cNvSpPr>
            <a:spLocks noChangeShapeType="1"/>
          </p:cNvSpPr>
          <p:nvPr/>
        </p:nvSpPr>
        <p:spPr bwMode="auto">
          <a:xfrm flipH="1">
            <a:off x="5791200" y="4267200"/>
            <a:ext cx="762000" cy="3810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4" name="Line 29"/>
          <p:cNvSpPr>
            <a:spLocks noChangeShapeType="1"/>
          </p:cNvSpPr>
          <p:nvPr/>
        </p:nvSpPr>
        <p:spPr bwMode="auto">
          <a:xfrm flipH="1" flipV="1">
            <a:off x="3810000" y="5410200"/>
            <a:ext cx="762000" cy="304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5" name="Line 30"/>
          <p:cNvSpPr>
            <a:spLocks noChangeShapeType="1"/>
          </p:cNvSpPr>
          <p:nvPr/>
        </p:nvSpPr>
        <p:spPr bwMode="auto">
          <a:xfrm flipV="1">
            <a:off x="1295400" y="2438400"/>
            <a:ext cx="914400" cy="1066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200" dirty="0">
              <a:solidFill>
                <a:srgbClr val="FFFFFF"/>
              </a:solidFill>
              <a:latin typeface="Calibri" charset="0"/>
            </a:endParaRPr>
          </a:p>
          <a:p>
            <a:pPr algn="ctr" eaLnBrk="1" hangingPunct="1"/>
            <a:fld id="{4E36D1FC-3185-4F4C-9A56-51966F27648C}" type="slidenum">
              <a:rPr lang="en-US" sz="1200">
                <a:solidFill>
                  <a:srgbClr val="FFFFFF"/>
                </a:solidFill>
                <a:latin typeface="Calibri" charset="0"/>
              </a:rPr>
              <a:pPr algn="ctr" eaLnBrk="1" hangingPunct="1"/>
              <a:t>23</a:t>
            </a:fld>
            <a:endParaRPr lang="en-US" sz="1200" dirty="0">
              <a:solidFill>
                <a:srgbClr val="FFFFFF"/>
              </a:solidFill>
              <a:latin typeface="Calibri" charset="0"/>
            </a:endParaRPr>
          </a:p>
        </p:txBody>
      </p:sp>
      <p:sp>
        <p:nvSpPr>
          <p:cNvPr id="20482" name="Text Box 3"/>
          <p:cNvSpPr txBox="1">
            <a:spLocks noChangeArrowheads="1"/>
          </p:cNvSpPr>
          <p:nvPr/>
        </p:nvSpPr>
        <p:spPr bwMode="auto">
          <a:xfrm>
            <a:off x="355600" y="381000"/>
            <a:ext cx="3810000" cy="30162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Atmospheric-Ocean General Circulation Models </a:t>
            </a:r>
          </a:p>
          <a:p>
            <a:pPr eaLnBrk="1" hangingPunct="1">
              <a:spcBef>
                <a:spcPct val="50000"/>
              </a:spcBef>
            </a:pPr>
            <a:r>
              <a:rPr lang="en-US" sz="1400" dirty="0">
                <a:solidFill>
                  <a:srgbClr val="FFCC00"/>
                </a:solidFill>
                <a:latin typeface="Garamond" charset="0"/>
              </a:rPr>
              <a:t>(NOAA, NCAR, NASA, UK Met Office Hadley Centre, Max Planck Institute, CSIRO (Australia), Bjerknes Center (Norway), Institut Pierre Simon Laplace (France), Russian Academy of Sciences)</a:t>
            </a:r>
            <a:endParaRPr lang="en-US" sz="1600" dirty="0">
              <a:solidFill>
                <a:srgbClr val="FFCC00"/>
              </a:solidFill>
              <a:latin typeface="Garamond" charset="0"/>
            </a:endParaRPr>
          </a:p>
          <a:p>
            <a:pPr eaLnBrk="1" hangingPunct="1">
              <a:lnSpc>
                <a:spcPct val="85000"/>
              </a:lnSpc>
              <a:spcBef>
                <a:spcPct val="50000"/>
              </a:spcBef>
            </a:pPr>
            <a:r>
              <a:rPr lang="en-US" sz="1600" dirty="0">
                <a:solidFill>
                  <a:srgbClr val="FFCC00"/>
                </a:solidFill>
                <a:latin typeface="Garamond" charset="0"/>
              </a:rPr>
              <a:t>-- Climate data and their calibration</a:t>
            </a:r>
          </a:p>
          <a:p>
            <a:pPr eaLnBrk="1" hangingPunct="1">
              <a:lnSpc>
                <a:spcPct val="85000"/>
              </a:lnSpc>
              <a:spcBef>
                <a:spcPct val="50000"/>
              </a:spcBef>
            </a:pPr>
            <a:r>
              <a:rPr lang="en-US" sz="1600" dirty="0">
                <a:solidFill>
                  <a:srgbClr val="FFCC00"/>
                </a:solidFill>
                <a:latin typeface="Garamond" charset="0"/>
              </a:rPr>
              <a:t>-- Models and model assumptions</a:t>
            </a:r>
          </a:p>
          <a:p>
            <a:pPr eaLnBrk="1" hangingPunct="1">
              <a:lnSpc>
                <a:spcPct val="85000"/>
              </a:lnSpc>
              <a:spcBef>
                <a:spcPct val="50000"/>
              </a:spcBef>
            </a:pPr>
            <a:r>
              <a:rPr lang="en-US" sz="1600" dirty="0">
                <a:solidFill>
                  <a:srgbClr val="FFCC00"/>
                </a:solidFill>
                <a:latin typeface="Garamond" charset="0"/>
              </a:rPr>
              <a:t>--Computing power and computational algorithms</a:t>
            </a:r>
            <a:r>
              <a:rPr lang="en-US" sz="1600" dirty="0">
                <a:solidFill>
                  <a:srgbClr val="FFCC00"/>
                </a:solidFill>
              </a:rPr>
              <a:t> </a:t>
            </a:r>
            <a:endParaRPr lang="en-US" dirty="0">
              <a:solidFill>
                <a:srgbClr val="FFCC00"/>
              </a:solidFill>
            </a:endParaRPr>
          </a:p>
        </p:txBody>
      </p:sp>
      <p:sp>
        <p:nvSpPr>
          <p:cNvPr id="20483" name="Text Box 4"/>
          <p:cNvSpPr txBox="1">
            <a:spLocks noChangeArrowheads="1"/>
          </p:cNvSpPr>
          <p:nvPr/>
        </p:nvSpPr>
        <p:spPr bwMode="auto">
          <a:xfrm>
            <a:off x="4876800" y="381000"/>
            <a:ext cx="3429000" cy="30607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Integrated Assessment Models</a:t>
            </a:r>
          </a:p>
          <a:p>
            <a:pPr eaLnBrk="1" hangingPunct="1">
              <a:spcBef>
                <a:spcPct val="50000"/>
              </a:spcBef>
            </a:pPr>
            <a:r>
              <a:rPr lang="en-US" sz="1600" dirty="0">
                <a:solidFill>
                  <a:srgbClr val="FFCC00"/>
                </a:solidFill>
                <a:latin typeface="Garamond" charset="0"/>
              </a:rPr>
              <a:t>(</a:t>
            </a:r>
            <a:r>
              <a:rPr lang="en-US" sz="1600" i="1" dirty="0">
                <a:solidFill>
                  <a:srgbClr val="FFCC00"/>
                </a:solidFill>
                <a:latin typeface="Garamond" charset="0"/>
              </a:rPr>
              <a:t>MERGE, MiniCAM, IGEM, EPPA, ADAGE, </a:t>
            </a:r>
            <a:r>
              <a:rPr lang="en-US" sz="1600" i="1" dirty="0" smtClean="0">
                <a:solidFill>
                  <a:srgbClr val="FFCC00"/>
                </a:solidFill>
                <a:latin typeface="Garamond" charset="0"/>
              </a:rPr>
              <a:t>FUND, DICE, PAGE</a:t>
            </a:r>
            <a:r>
              <a:rPr lang="en-US" sz="1600" dirty="0" smtClean="0">
                <a:solidFill>
                  <a:srgbClr val="FFCC00"/>
                </a:solidFill>
                <a:latin typeface="Garamond" charset="0"/>
              </a:rPr>
              <a:t>)</a:t>
            </a:r>
            <a:endParaRPr lang="en-US" sz="1600" dirty="0">
              <a:solidFill>
                <a:srgbClr val="FFCC00"/>
              </a:solidFill>
              <a:latin typeface="Garamond" charset="0"/>
            </a:endParaRPr>
          </a:p>
          <a:p>
            <a:pPr eaLnBrk="1" hangingPunct="1">
              <a:spcBef>
                <a:spcPct val="50000"/>
              </a:spcBef>
            </a:pPr>
            <a:r>
              <a:rPr lang="en-US" sz="1600" dirty="0">
                <a:solidFill>
                  <a:srgbClr val="FFCC00"/>
                </a:solidFill>
                <a:latin typeface="Garamond" charset="0"/>
              </a:rPr>
              <a:t>-- Climate, economic, demographic,  technology data</a:t>
            </a:r>
          </a:p>
          <a:p>
            <a:pPr eaLnBrk="1" hangingPunct="1">
              <a:spcBef>
                <a:spcPct val="50000"/>
              </a:spcBef>
            </a:pPr>
            <a:r>
              <a:rPr lang="en-US" sz="1600" dirty="0">
                <a:solidFill>
                  <a:srgbClr val="FFCC00"/>
                </a:solidFill>
                <a:latin typeface="Garamond" charset="0"/>
              </a:rPr>
              <a:t>-- Behavioral and technology assumptions</a:t>
            </a:r>
          </a:p>
          <a:p>
            <a:pPr eaLnBrk="1" hangingPunct="1">
              <a:spcBef>
                <a:spcPct val="50000"/>
              </a:spcBef>
            </a:pPr>
            <a:r>
              <a:rPr lang="en-US" sz="1600" dirty="0">
                <a:solidFill>
                  <a:srgbClr val="FFCC00"/>
                </a:solidFill>
                <a:latin typeface="Garamond" charset="0"/>
              </a:rPr>
              <a:t>-- Other policy interactions</a:t>
            </a:r>
            <a:endParaRPr lang="en-US" sz="1600" dirty="0">
              <a:solidFill>
                <a:srgbClr val="FFCC00"/>
              </a:solidFill>
            </a:endParaRPr>
          </a:p>
        </p:txBody>
      </p:sp>
      <p:pic>
        <p:nvPicPr>
          <p:cNvPr id="2" name="Picture 1" descr="Screen shot 2012-06-04 at 9.5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3319775"/>
            <a:ext cx="3061105" cy="3067547"/>
          </a:xfrm>
          <a:prstGeom prst="rect">
            <a:avLst/>
          </a:prstGeom>
          <a:ln>
            <a:solidFill>
              <a:schemeClr val="tx1"/>
            </a:solidFill>
          </a:ln>
          <a:scene3d>
            <a:camera prst="orthographicFront">
              <a:rot lat="0" lon="600000" rev="780000"/>
            </a:camera>
            <a:lightRig rig="threePt" dir="t"/>
          </a:scene3d>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t="8162"/>
          <a:stretch>
            <a:fillRect/>
          </a:stretch>
        </p:blipFill>
        <p:spPr bwMode="auto">
          <a:xfrm>
            <a:off x="5357813" y="3776663"/>
            <a:ext cx="3397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a:spLocks noChangeArrowheads="1"/>
          </p:cNvSpPr>
          <p:nvPr/>
        </p:nvSpPr>
        <p:spPr bwMode="auto">
          <a:xfrm>
            <a:off x="444500" y="4833938"/>
            <a:ext cx="1028700" cy="614362"/>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4" name="Right Arrow 3"/>
          <p:cNvSpPr>
            <a:spLocks noChangeArrowheads="1"/>
          </p:cNvSpPr>
          <p:nvPr/>
        </p:nvSpPr>
        <p:spPr bwMode="auto">
          <a:xfrm>
            <a:off x="4381500" y="4724400"/>
            <a:ext cx="976313" cy="571500"/>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Tree>
    <p:extLst>
      <p:ext uri="{BB962C8B-B14F-4D97-AF65-F5344CB8AC3E}">
        <p14:creationId xmlns:p14="http://schemas.microsoft.com/office/powerpoint/2010/main" val="41412745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13 at 12.3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3987788" cy="4267188"/>
          </a:xfrm>
          <a:prstGeom prst="rect">
            <a:avLst/>
          </a:prstGeom>
          <a:ln>
            <a:solidFill>
              <a:schemeClr val="tx1"/>
            </a:solidFill>
          </a:ln>
        </p:spPr>
      </p:pic>
      <p:pic>
        <p:nvPicPr>
          <p:cNvPr id="2" name="Picture 1" descr="Screen shot 2013-11-13 at 12.38.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971800"/>
            <a:ext cx="6213660" cy="3423920"/>
          </a:xfrm>
          <a:prstGeom prst="rect">
            <a:avLst/>
          </a:prstGeom>
          <a:ln>
            <a:solidFill>
              <a:schemeClr val="tx1"/>
            </a:solidFill>
          </a:ln>
        </p:spPr>
      </p:pic>
      <p:sp>
        <p:nvSpPr>
          <p:cNvPr id="4" name="Oval 3"/>
          <p:cNvSpPr/>
          <p:nvPr/>
        </p:nvSpPr>
        <p:spPr>
          <a:xfrm>
            <a:off x="1981200" y="2743200"/>
            <a:ext cx="685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4953000" y="838200"/>
            <a:ext cx="2362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315200" y="762000"/>
            <a:ext cx="53340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6800" y="381000"/>
            <a:ext cx="3886200" cy="381000"/>
          </a:xfrm>
          <a:prstGeom prst="rect">
            <a:avLst/>
          </a:prstGeom>
          <a:noFill/>
        </p:spPr>
        <p:txBody>
          <a:bodyPr wrap="square" rtlCol="0">
            <a:spAutoFit/>
          </a:bodyPr>
          <a:lstStyle/>
          <a:p>
            <a:r>
              <a:rPr lang="en-US" dirty="0" smtClean="0"/>
              <a:t>Revised due to new science</a:t>
            </a:r>
            <a:endParaRPr lang="en-US" dirty="0"/>
          </a:p>
        </p:txBody>
      </p:sp>
      <p:sp>
        <p:nvSpPr>
          <p:cNvPr id="11" name="Oval 10"/>
          <p:cNvSpPr/>
          <p:nvPr/>
        </p:nvSpPr>
        <p:spPr>
          <a:xfrm>
            <a:off x="2971800" y="3124200"/>
            <a:ext cx="2209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2892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7162246"/>
              </p:ext>
            </p:extLst>
          </p:nvPr>
        </p:nvGraphicFramePr>
        <p:xfrm>
          <a:off x="749300" y="546100"/>
          <a:ext cx="3810000" cy="3709990"/>
        </p:xfrm>
        <a:graphic>
          <a:graphicData uri="http://schemas.openxmlformats.org/drawingml/2006/table">
            <a:tbl>
              <a:tblPr/>
              <a:tblGrid>
                <a:gridCol w="935038"/>
                <a:gridCol w="1403350"/>
                <a:gridCol w="735012"/>
                <a:gridCol w="736600"/>
              </a:tblGrid>
              <a:tr h="252413">
                <a:tc gridSpan="4">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pt-BR" sz="1100" b="0" i="0" u="none" strike="noStrike" cap="none" normalizeH="0" baseline="0" dirty="0">
                          <a:ln>
                            <a:noFill/>
                          </a:ln>
                          <a:solidFill>
                            <a:srgbClr val="000000"/>
                          </a:solidFill>
                          <a:effectLst/>
                          <a:latin typeface="Calibri" charset="0"/>
                          <a:ea typeface="ＭＳ Ｐゴシック" charset="0"/>
                          <a:cs typeface="ＭＳ Ｐゴシック" charset="0"/>
                        </a:rPr>
                        <a:t>VOI: BAU -&gt;  DICE Optimum @ 0.2C/decade</a:t>
                      </a:r>
                      <a:endParaRPr kumimoji="0" lang="pt-BR"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71549">
                <a:tc rowSpan="4">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with 95% certainty: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mean damages  [Trill USD 2015]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stdev</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40.08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18.55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24.61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10.95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5.48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2.06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row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Discovered by EO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8.32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4.19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6.22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2.36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0.43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row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Discovered by Alternative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10.74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4.74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7.88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3.06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2716906"/>
              </p:ext>
            </p:extLst>
          </p:nvPr>
        </p:nvGraphicFramePr>
        <p:xfrm>
          <a:off x="5549900" y="1025525"/>
          <a:ext cx="2603500" cy="2565400"/>
        </p:xfrm>
        <a:graphic>
          <a:graphicData uri="http://schemas.openxmlformats.org/drawingml/2006/table">
            <a:tbl>
              <a:tblPr/>
              <a:tblGrid>
                <a:gridCol w="1541463"/>
                <a:gridCol w="1062037"/>
              </a:tblGrid>
              <a:tr h="1458912">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Mean averted damages by switching with EO vs AltI [Trill USD 2015], BAU -&gt;DICE Opt. 95% confidence, 0.2C/decade trigger</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r>
              <a:tr h="2730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discount rate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30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2.43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30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1.66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73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0.50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22600" name="TextBox 5"/>
          <p:cNvSpPr txBox="1">
            <a:spLocks noChangeArrowheads="1"/>
          </p:cNvSpPr>
          <p:nvPr/>
        </p:nvSpPr>
        <p:spPr bwMode="auto">
          <a:xfrm>
            <a:off x="4000500" y="5270500"/>
            <a:ext cx="448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t>Preliminary</a:t>
            </a:r>
          </a:p>
          <a:p>
            <a:pPr algn="r" eaLnBrk="1" hangingPunct="1"/>
            <a:r>
              <a:rPr lang="en-US" sz="1800" dirty="0"/>
              <a:t>Wielicki, Young, and Cooke  DRAFT 2012</a:t>
            </a:r>
          </a:p>
        </p:txBody>
      </p:sp>
      <p:sp>
        <p:nvSpPr>
          <p:cNvPr id="22601" name="TextBox 1"/>
          <p:cNvSpPr txBox="1">
            <a:spLocks noChangeArrowheads="1"/>
          </p:cNvSpPr>
          <p:nvPr/>
        </p:nvSpPr>
        <p:spPr bwMode="auto">
          <a:xfrm>
            <a:off x="4838700" y="342900"/>
            <a:ext cx="379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PRELIMINARY DO NOT QUOTE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362200" y="61722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smtClean="0">
                <a:latin typeface="Calibri" charset="0"/>
              </a:rPr>
              <a:t>CLARREO Science Value Matrix,  Wielecki et al </a:t>
            </a:r>
            <a:endParaRPr lang="en-US" sz="1800" i="1" dirty="0">
              <a:latin typeface="Calibri" charset="0"/>
            </a:endParaRPr>
          </a:p>
        </p:txBody>
      </p:sp>
      <p:sp>
        <p:nvSpPr>
          <p:cNvPr id="4" name="TextBox 3"/>
          <p:cNvSpPr txBox="1"/>
          <p:nvPr/>
        </p:nvSpPr>
        <p:spPr>
          <a:xfrm>
            <a:off x="457200" y="152400"/>
            <a:ext cx="8305800" cy="523220"/>
          </a:xfrm>
          <a:prstGeom prst="rect">
            <a:avLst/>
          </a:prstGeom>
          <a:noFill/>
        </p:spPr>
        <p:txBody>
          <a:bodyPr wrap="square" rtlCol="0">
            <a:spAutoFit/>
          </a:bodyPr>
          <a:lstStyle/>
          <a:p>
            <a:r>
              <a:rPr lang="en-US" sz="2800" dirty="0" smtClean="0">
                <a:solidFill>
                  <a:schemeClr val="bg1"/>
                </a:solidFill>
              </a:rPr>
              <a:t>Science for new applied knowledge to inform policy</a:t>
            </a:r>
            <a:endParaRPr lang="en-US" sz="28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66800"/>
            <a:ext cx="7101173" cy="4754880"/>
          </a:xfrm>
          <a:prstGeom prst="rect">
            <a:avLst/>
          </a:prstGeom>
        </p:spPr>
      </p:pic>
      <p:cxnSp>
        <p:nvCxnSpPr>
          <p:cNvPr id="6" name="Straight Arrow Connector 5"/>
          <p:cNvCxnSpPr>
            <a:stCxn id="7" idx="3"/>
          </p:cNvCxnSpPr>
          <p:nvPr/>
        </p:nvCxnSpPr>
        <p:spPr>
          <a:xfrm>
            <a:off x="3505200" y="1251466"/>
            <a:ext cx="609600" cy="196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67000" y="1066800"/>
            <a:ext cx="838200" cy="369332"/>
          </a:xfrm>
          <a:prstGeom prst="rect">
            <a:avLst/>
          </a:prstGeom>
          <a:noFill/>
        </p:spPr>
        <p:txBody>
          <a:bodyPr wrap="square" rtlCol="0">
            <a:spAutoFit/>
          </a:bodyPr>
          <a:lstStyle/>
          <a:p>
            <a:r>
              <a:rPr lang="en-US" dirty="0" smtClean="0"/>
              <a:t>IPCC</a:t>
            </a:r>
            <a:endParaRPr lang="en-US" dirty="0"/>
          </a:p>
        </p:txBody>
      </p:sp>
    </p:spTree>
    <p:extLst>
      <p:ext uri="{BB962C8B-B14F-4D97-AF65-F5344CB8AC3E}">
        <p14:creationId xmlns:p14="http://schemas.microsoft.com/office/powerpoint/2010/main" val="21016464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588536" cy="707886"/>
          </a:xfrm>
          <a:prstGeom prst="rect">
            <a:avLst/>
          </a:prstGeom>
          <a:noFill/>
        </p:spPr>
        <p:txBody>
          <a:bodyPr wrap="none" rtlCol="0">
            <a:spAutoFit/>
          </a:bodyPr>
          <a:lstStyle/>
          <a:p>
            <a:r>
              <a:rPr lang="en-US" sz="4000" dirty="0" smtClean="0"/>
              <a:t>The Value of Earth Observations</a:t>
            </a:r>
            <a:endParaRPr lang="en-US" sz="4000" dirty="0"/>
          </a:p>
        </p:txBody>
      </p:sp>
    </p:spTree>
    <p:extLst>
      <p:ext uri="{BB962C8B-B14F-4D97-AF65-F5344CB8AC3E}">
        <p14:creationId xmlns:p14="http://schemas.microsoft.com/office/powerpoint/2010/main" val="24204649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8077200" cy="4524316"/>
          </a:xfrm>
          <a:prstGeom prst="rect">
            <a:avLst/>
          </a:prstGeom>
          <a:noFill/>
        </p:spPr>
        <p:txBody>
          <a:bodyPr wrap="square" rtlCol="0">
            <a:spAutoFit/>
          </a:bodyPr>
          <a:lstStyle/>
          <a:p>
            <a:pPr marL="285750" indent="-285750">
              <a:buFont typeface="Arial"/>
              <a:buChar char="•"/>
            </a:pPr>
            <a:r>
              <a:rPr lang="en-US" dirty="0"/>
              <a:t>Information has value if it can either make a current choice more secure and confident or if it can reveal a different choice as better than the current choice</a:t>
            </a:r>
          </a:p>
          <a:p>
            <a:pPr marL="285750" indent="-285750">
              <a:buFont typeface="Arial"/>
              <a:buChar char="•"/>
            </a:pPr>
            <a:r>
              <a:rPr lang="en-US" dirty="0"/>
              <a:t>Information may lead to recognition that there is more uncertainty than initially thought</a:t>
            </a:r>
          </a:p>
          <a:p>
            <a:pPr marL="285750" indent="-285750">
              <a:buFont typeface="Arial"/>
              <a:buChar char="•"/>
            </a:pPr>
            <a:r>
              <a:rPr lang="en-US" dirty="0"/>
              <a:t>Information has value even if it introduces more uncertainty (it reveals that what was thought to be certain may not be)</a:t>
            </a:r>
          </a:p>
          <a:p>
            <a:pPr marL="285750" indent="-285750">
              <a:buFont typeface="Arial"/>
              <a:buChar char="•"/>
            </a:pPr>
            <a:r>
              <a:rPr lang="en-US" dirty="0"/>
              <a:t>Perfect information may not be worth the cost of acquisition</a:t>
            </a:r>
          </a:p>
          <a:p>
            <a:pPr marL="285750" indent="-285750">
              <a:buFont typeface="Arial"/>
              <a:buChar char="•"/>
            </a:pPr>
            <a:r>
              <a:rPr lang="en-US" dirty="0"/>
              <a:t>Some attributes of information may confer more value than others (e.g., spatial, temporal, and spectral resolution; accuracy, precision, and other statistical properties of the distribution of information)</a:t>
            </a:r>
          </a:p>
          <a:p>
            <a:pPr marL="285750" indent="-285750">
              <a:buFont typeface="Arial"/>
              <a:buChar char="•"/>
            </a:pPr>
            <a:r>
              <a:rPr lang="en-US" dirty="0"/>
              <a:t>Information tends to have value if it enables an action or a decision not to take action</a:t>
            </a:r>
          </a:p>
          <a:p>
            <a:pPr marL="285750" indent="-285750">
              <a:buFont typeface="Arial"/>
              <a:buChar char="•"/>
            </a:pPr>
            <a:r>
              <a:rPr lang="en-US" dirty="0"/>
              <a:t>Information once acquired is available at low additional cost, and one person’s use may not preclude another person’s use. Some information is about goods and services for which we have no </a:t>
            </a:r>
            <a:r>
              <a:rPr lang="en-US" dirty="0" smtClean="0"/>
              <a:t>prices.</a:t>
            </a:r>
            <a:endParaRPr lang="en-US" dirty="0"/>
          </a:p>
        </p:txBody>
      </p:sp>
      <p:sp>
        <p:nvSpPr>
          <p:cNvPr id="3" name="TextBox 2"/>
          <p:cNvSpPr txBox="1"/>
          <p:nvPr/>
        </p:nvSpPr>
        <p:spPr>
          <a:xfrm>
            <a:off x="304800" y="152400"/>
            <a:ext cx="7924800" cy="523220"/>
          </a:xfrm>
          <a:prstGeom prst="rect">
            <a:avLst/>
          </a:prstGeom>
          <a:noFill/>
        </p:spPr>
        <p:txBody>
          <a:bodyPr wrap="square" rtlCol="0">
            <a:spAutoFit/>
          </a:bodyPr>
          <a:lstStyle/>
          <a:p>
            <a:r>
              <a:rPr lang="en-US" sz="2800" dirty="0" smtClean="0">
                <a:solidFill>
                  <a:schemeClr val="bg1"/>
                </a:solidFill>
              </a:rPr>
              <a:t>Principles in Value of Information (“VOI”) for EO</a:t>
            </a:r>
            <a:endParaRPr lang="en-US" sz="2800" dirty="0">
              <a:solidFill>
                <a:schemeClr val="bg1"/>
              </a:solidFill>
            </a:endParaRPr>
          </a:p>
        </p:txBody>
      </p:sp>
    </p:spTree>
    <p:extLst>
      <p:ext uri="{BB962C8B-B14F-4D97-AF65-F5344CB8AC3E}">
        <p14:creationId xmlns:p14="http://schemas.microsoft.com/office/powerpoint/2010/main" val="26560555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096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2362200" y="61722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a:latin typeface="Calibri" charset="0"/>
              </a:rPr>
              <a:t>Agnew and Anderson 1977</a:t>
            </a:r>
          </a:p>
        </p:txBody>
      </p:sp>
      <p:sp>
        <p:nvSpPr>
          <p:cNvPr id="4" name="TextBox 3"/>
          <p:cNvSpPr txBox="1"/>
          <p:nvPr/>
        </p:nvSpPr>
        <p:spPr>
          <a:xfrm>
            <a:off x="457200" y="152400"/>
            <a:ext cx="8305800" cy="523220"/>
          </a:xfrm>
          <a:prstGeom prst="rect">
            <a:avLst/>
          </a:prstGeom>
          <a:noFill/>
        </p:spPr>
        <p:txBody>
          <a:bodyPr wrap="square" rtlCol="0">
            <a:spAutoFit/>
          </a:bodyPr>
          <a:lstStyle/>
          <a:p>
            <a:r>
              <a:rPr lang="en-US" sz="2800" dirty="0" smtClean="0">
                <a:solidFill>
                  <a:schemeClr val="bg1"/>
                </a:solidFill>
              </a:rPr>
              <a:t>Parameters of the information matter</a:t>
            </a:r>
            <a:endParaRPr lang="en-US" sz="2800" dirty="0">
              <a:solidFill>
                <a:schemeClr val="bg1"/>
              </a:solidFill>
            </a:endParaRPr>
          </a:p>
        </p:txBody>
      </p:sp>
    </p:spTree>
    <p:extLst>
      <p:ext uri="{BB962C8B-B14F-4D97-AF65-F5344CB8AC3E}">
        <p14:creationId xmlns:p14="http://schemas.microsoft.com/office/powerpoint/2010/main" val="22387720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5C7F3-F0B7-4BD9-B73A-507B76FB42F2}" type="slidenum">
              <a:rPr lang="en-US">
                <a:solidFill>
                  <a:prstClr val="black">
                    <a:tint val="75000"/>
                  </a:prstClr>
                </a:solidFill>
              </a:rPr>
              <a:pPr>
                <a:defRPr/>
              </a:pPr>
              <a:t>3</a:t>
            </a:fld>
            <a:endParaRPr lang="en-US" dirty="0">
              <a:solidFill>
                <a:prstClr val="black">
                  <a:tint val="75000"/>
                </a:prstClr>
              </a:solidFill>
            </a:endParaRPr>
          </a:p>
        </p:txBody>
      </p:sp>
      <p:sp>
        <p:nvSpPr>
          <p:cNvPr id="5" name="Title 4"/>
          <p:cNvSpPr>
            <a:spLocks noGrp="1"/>
          </p:cNvSpPr>
          <p:nvPr>
            <p:ph type="title" idx="4294967295"/>
          </p:nvPr>
        </p:nvSpPr>
        <p:spPr>
          <a:xfrm>
            <a:off x="304800" y="240060"/>
            <a:ext cx="8382000" cy="902940"/>
          </a:xfrm>
          <a:prstGeom prst="rect">
            <a:avLst/>
          </a:prstGeom>
          <a:extLst/>
        </p:spPr>
        <p:txBody>
          <a:bodyPr rtlCol="0">
            <a:normAutofit/>
          </a:bodyPr>
          <a:lstStyle/>
          <a:p>
            <a:pPr>
              <a:defRPr/>
            </a:pPr>
            <a:r>
              <a:rPr lang="en-US" sz="2800" dirty="0" smtClean="0">
                <a:solidFill>
                  <a:schemeClr val="bg1"/>
                </a:solidFill>
                <a:latin typeface="+mn-lt"/>
                <a:cs typeface="Arial" pitchFamily="34" charset="0"/>
              </a:rPr>
              <a:t>Actionable science and information from EO</a:t>
            </a:r>
            <a:endParaRPr lang="en-US" sz="2800" dirty="0">
              <a:solidFill>
                <a:schemeClr val="bg1"/>
              </a:solidFill>
              <a:latin typeface="+mn-lt"/>
            </a:endParaRPr>
          </a:p>
        </p:txBody>
      </p:sp>
      <p:sp>
        <p:nvSpPr>
          <p:cNvPr id="6148" name="TextBox 6"/>
          <p:cNvSpPr txBox="1">
            <a:spLocks noChangeArrowheads="1"/>
          </p:cNvSpPr>
          <p:nvPr/>
        </p:nvSpPr>
        <p:spPr bwMode="auto">
          <a:xfrm>
            <a:off x="533400" y="1143000"/>
            <a:ext cx="7924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indent="0" eaLnBrk="1" hangingPunct="1"/>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Science and information for policy (a path of action)</a:t>
            </a:r>
          </a:p>
          <a:p>
            <a:pPr marL="1028700" lvl="1"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1028700" lvl="1" eaLnBrk="1" hangingPunct="1">
              <a:buFont typeface="Courier New" panose="02070309020205020404" pitchFamily="49" charset="0"/>
              <a:buChar char="o"/>
            </a:pPr>
            <a:r>
              <a:rPr lang="en-US" dirty="0" smtClean="0">
                <a:ln w="11430"/>
                <a:solidFill>
                  <a:prstClr val="black">
                    <a:lumMod val="95000"/>
                    <a:lumOff val="5000"/>
                  </a:prstClr>
                </a:solidFill>
                <a:latin typeface="Arial" pitchFamily="34" charset="0"/>
                <a:cs typeface="Arial" pitchFamily="34" charset="0"/>
              </a:rPr>
              <a:t>Projections and forecasts</a:t>
            </a:r>
          </a:p>
          <a:p>
            <a:pPr marL="1028700" lvl="1"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Close to real-time adaptive management or identifying deviation in long-term trends</a:t>
            </a:r>
          </a:p>
          <a:p>
            <a:pPr marL="1028700" lvl="1" eaLnBrk="1" hangingPunct="1">
              <a:buFont typeface="Courier New"/>
              <a:buChar char="o"/>
            </a:pPr>
            <a:endParaRPr lang="en-US" dirty="0" smtClean="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Improving spatial</a:t>
            </a:r>
            <a:r>
              <a:rPr lang="en-US" dirty="0">
                <a:ln w="11430"/>
                <a:solidFill>
                  <a:prstClr val="black">
                    <a:lumMod val="95000"/>
                    <a:lumOff val="5000"/>
                  </a:prstClr>
                </a:solidFill>
                <a:latin typeface="Arial" pitchFamily="34" charset="0"/>
                <a:cs typeface="Arial" pitchFamily="34" charset="0"/>
              </a:rPr>
              <a:t>/spectral/temporal resolution (and better characterization of uncertainty) in data/observations and </a:t>
            </a:r>
            <a:r>
              <a:rPr lang="en-US" dirty="0" smtClean="0">
                <a:ln w="11430"/>
                <a:solidFill>
                  <a:prstClr val="black">
                    <a:lumMod val="95000"/>
                    <a:lumOff val="5000"/>
                  </a:prstClr>
                </a:solidFill>
                <a:latin typeface="Arial" pitchFamily="34" charset="0"/>
                <a:cs typeface="Arial" pitchFamily="34" charset="0"/>
              </a:rPr>
              <a:t>models</a:t>
            </a:r>
          </a:p>
          <a:p>
            <a:pPr marL="1028700" lvl="1" eaLnBrk="1" hangingPunct="1">
              <a:buFont typeface="Courier New"/>
              <a:buChar char="o"/>
            </a:pPr>
            <a:endParaRPr lang="en-US" dirty="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Regular use by media </a:t>
            </a:r>
            <a:r>
              <a:rPr lang="en-US" dirty="0">
                <a:ln w="11430"/>
                <a:solidFill>
                  <a:prstClr val="black">
                    <a:lumMod val="95000"/>
                    <a:lumOff val="5000"/>
                  </a:prstClr>
                </a:solidFill>
                <a:latin typeface="Arial" pitchFamily="34" charset="0"/>
                <a:cs typeface="Arial" pitchFamily="34" charset="0"/>
              </a:rPr>
              <a:t>and interested public </a:t>
            </a:r>
            <a:r>
              <a:rPr lang="en-US" dirty="0" smtClean="0">
                <a:ln w="11430"/>
                <a:solidFill>
                  <a:prstClr val="black">
                    <a:lumMod val="95000"/>
                    <a:lumOff val="5000"/>
                  </a:prstClr>
                </a:solidFill>
                <a:latin typeface="Arial" pitchFamily="34" charset="0"/>
                <a:cs typeface="Arial" pitchFamily="34" charset="0"/>
              </a:rPr>
              <a:t>in E.O</a:t>
            </a:r>
            <a:r>
              <a:rPr lang="en-US" dirty="0">
                <a:ln w="11430"/>
                <a:solidFill>
                  <a:prstClr val="black">
                    <a:lumMod val="95000"/>
                    <a:lumOff val="5000"/>
                  </a:prstClr>
                </a:solidFill>
                <a:latin typeface="Arial" pitchFamily="34" charset="0"/>
                <a:cs typeface="Arial" pitchFamily="34" charset="0"/>
              </a:rPr>
              <a:t>. data and capacity to visualize quantitative </a:t>
            </a:r>
            <a:r>
              <a:rPr lang="en-US" dirty="0" smtClean="0">
                <a:ln w="11430"/>
                <a:solidFill>
                  <a:prstClr val="black">
                    <a:lumMod val="95000"/>
                    <a:lumOff val="5000"/>
                  </a:prstClr>
                </a:solidFill>
                <a:latin typeface="Arial" pitchFamily="34" charset="0"/>
                <a:cs typeface="Arial" pitchFamily="34" charset="0"/>
              </a:rPr>
              <a:t>data</a:t>
            </a:r>
          </a:p>
          <a:p>
            <a:pPr marL="1028700" lvl="1" eaLnBrk="1" hangingPunct="1">
              <a:buFont typeface="Courier New"/>
              <a:buChar char="o"/>
            </a:pPr>
            <a:endParaRPr lang="en-US" dirty="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Cyberinfrastructure</a:t>
            </a:r>
            <a:endParaRPr lang="en-US" dirty="0" smtClean="0">
              <a:ln w="11430"/>
              <a:solidFill>
                <a:prstClr val="black">
                  <a:lumMod val="95000"/>
                  <a:lumOff val="5000"/>
                </a:prstClr>
              </a:solidFill>
              <a:latin typeface="Arial" pitchFamily="34" charset="0"/>
              <a:cs typeface="Arial" pitchFamily="34" charset="0"/>
            </a:endParaRPr>
          </a:p>
          <a:p>
            <a:pPr lvl="1" indent="0" eaLnBrk="1" hangingPunct="1"/>
            <a:endParaRPr lang="en-US" dirty="0" smtClean="0">
              <a:ln w="11430"/>
              <a:solidFill>
                <a:prstClr val="black">
                  <a:lumMod val="95000"/>
                  <a:lumOff val="5000"/>
                </a:prstClr>
              </a:solidFill>
              <a:latin typeface="Arial" pitchFamily="34" charset="0"/>
              <a:cs typeface="Arial" pitchFamily="34" charset="0"/>
            </a:endParaRPr>
          </a:p>
          <a:p>
            <a:pPr lvl="1" indent="0" algn="r" eaLnBrk="1" hangingPunct="1"/>
            <a:r>
              <a:rPr lang="en-US" sz="1400" i="1" dirty="0" smtClean="0">
                <a:ln w="11430"/>
                <a:solidFill>
                  <a:prstClr val="black">
                    <a:lumMod val="95000"/>
                    <a:lumOff val="5000"/>
                  </a:prstClr>
                </a:solidFill>
                <a:latin typeface="Arial" pitchFamily="34" charset="0"/>
                <a:cs typeface="Arial" pitchFamily="34" charset="0"/>
              </a:rPr>
              <a:t> </a:t>
            </a:r>
          </a:p>
          <a:p>
            <a:pPr lvl="1" indent="0" eaLnBrk="1" hangingPunct="1"/>
            <a:r>
              <a:rPr lang="en-US" dirty="0" smtClean="0">
                <a:ln w="11430"/>
                <a:solidFill>
                  <a:prstClr val="black">
                    <a:lumMod val="95000"/>
                    <a:lumOff val="5000"/>
                  </a:prstClr>
                </a:solidFill>
                <a:latin typeface="Arial" pitchFamily="34" charset="0"/>
                <a:cs typeface="Arial" pitchFamily="34" charset="0"/>
              </a:rPr>
              <a:t> </a:t>
            </a:r>
          </a:p>
          <a:p>
            <a:pPr marL="1028700" lvl="1" eaLnBrk="1" hangingPunct="1">
              <a:buFont typeface="Arial"/>
              <a:buChar char="•"/>
            </a:pPr>
            <a:endParaRPr lang="en-US" sz="1600" dirty="0">
              <a:solidFill>
                <a:prstClr val="black"/>
              </a:solidFill>
            </a:endParaRPr>
          </a:p>
          <a:p>
            <a:pPr eaLnBrk="1" hangingPunct="1"/>
            <a:endParaRPr lang="en-US" dirty="0">
              <a:solidFill>
                <a:prstClr val="black"/>
              </a:solidFill>
            </a:endParaRPr>
          </a:p>
          <a:p>
            <a:pPr eaLnBrk="1" hangingPunct="1"/>
            <a:r>
              <a:rPr lang="en-US" dirty="0">
                <a:solidFill>
                  <a:prstClr val="black"/>
                </a:solidFill>
              </a:rPr>
              <a:t> </a:t>
            </a:r>
          </a:p>
        </p:txBody>
      </p:sp>
    </p:spTree>
    <p:extLst>
      <p:ext uri="{BB962C8B-B14F-4D97-AF65-F5344CB8AC3E}">
        <p14:creationId xmlns:p14="http://schemas.microsoft.com/office/powerpoint/2010/main" val="5825582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22263"/>
            <a:ext cx="86201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5"/>
          <p:cNvSpPr txBox="1">
            <a:spLocks noChangeArrowheads="1"/>
          </p:cNvSpPr>
          <p:nvPr/>
        </p:nvSpPr>
        <p:spPr bwMode="auto">
          <a:xfrm>
            <a:off x="1033463" y="5418138"/>
            <a:ext cx="753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a:t>NRC, </a:t>
            </a:r>
            <a:r>
              <a:rPr lang="en-US" sz="1800" i="1" dirty="0" smtClean="0"/>
              <a:t>2012, </a:t>
            </a:r>
            <a:r>
              <a:rPr lang="en-US" sz="1800" i="1" dirty="0"/>
              <a:t>p. 17 --  courtesy of European Centre for Medium Range Weather Forecasts.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8600" y="0"/>
            <a:ext cx="8686800" cy="1143000"/>
          </a:xfrm>
        </p:spPr>
        <p:txBody>
          <a:bodyPr/>
          <a:lstStyle/>
          <a:p>
            <a:r>
              <a:rPr lang="en-US" sz="2800" dirty="0">
                <a:latin typeface="Calibri" charset="0"/>
                <a:ea typeface="ＭＳ Ｐゴシック" charset="0"/>
                <a:cs typeface="ＭＳ Ｐゴシック" charset="0"/>
              </a:rPr>
              <a:t>Incorporating VOI </a:t>
            </a:r>
            <a:r>
              <a:rPr lang="en-US" sz="2800" dirty="0" smtClean="0">
                <a:latin typeface="Calibri" charset="0"/>
                <a:ea typeface="ＭＳ Ｐゴシック" charset="0"/>
                <a:cs typeface="ＭＳ Ｐゴシック" charset="0"/>
              </a:rPr>
              <a:t>analyses</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some methods </a:t>
            </a:r>
            <a:r>
              <a:rPr lang="en-US" sz="2800" dirty="0">
                <a:latin typeface="Calibri" charset="0"/>
                <a:ea typeface="ＭＳ Ｐゴシック" charset="0"/>
                <a:cs typeface="ＭＳ Ｐゴシック" charset="0"/>
              </a:rPr>
              <a:t>and e</a:t>
            </a:r>
            <a:r>
              <a:rPr lang="en-US" sz="2800" dirty="0" smtClean="0">
                <a:latin typeface="Calibri" charset="0"/>
                <a:ea typeface="ＭＳ Ｐゴシック" charset="0"/>
                <a:cs typeface="ＭＳ Ｐゴシック" charset="0"/>
              </a:rPr>
              <a:t>xamples </a:t>
            </a:r>
            <a:endParaRPr lang="en-US" sz="2800" dirty="0">
              <a:latin typeface="Calibri" charset="0"/>
              <a:ea typeface="ＭＳ Ｐゴシック" charset="0"/>
              <a:cs typeface="ＭＳ Ｐゴシック" charset="0"/>
            </a:endParaRPr>
          </a:p>
        </p:txBody>
      </p:sp>
      <p:sp>
        <p:nvSpPr>
          <p:cNvPr id="49154" name="Rectangle 3"/>
          <p:cNvSpPr>
            <a:spLocks noGrp="1" noChangeArrowheads="1"/>
          </p:cNvSpPr>
          <p:nvPr>
            <p:ph idx="1"/>
          </p:nvPr>
        </p:nvSpPr>
        <p:spPr>
          <a:xfrm>
            <a:off x="152400" y="990600"/>
            <a:ext cx="8228013" cy="5238750"/>
          </a:xfrm>
        </p:spPr>
        <p:txBody>
          <a:bodyPr/>
          <a:lstStyle/>
          <a:p>
            <a:pPr eaLnBrk="1" hangingPunct="1"/>
            <a:r>
              <a:rPr lang="en-US" sz="2400" dirty="0">
                <a:latin typeface="Calibri" charset="0"/>
                <a:ea typeface="ＭＳ Ｐゴシック" charset="0"/>
                <a:cs typeface="ＭＳ Ｐゴシック" charset="0"/>
              </a:rPr>
              <a:t>Regulatory cost-effectiveness</a:t>
            </a:r>
          </a:p>
          <a:p>
            <a:pPr lvl="1" eaLnBrk="1" hangingPunct="1"/>
            <a:r>
              <a:rPr lang="en-US" sz="2400" dirty="0">
                <a:latin typeface="Calibri" charset="0"/>
                <a:ea typeface="ＭＳ Ｐゴシック" charset="0"/>
              </a:rPr>
              <a:t>Implementation of land </a:t>
            </a:r>
            <a:r>
              <a:rPr lang="en-US" sz="2400" dirty="0" smtClean="0">
                <a:latin typeface="Calibri" charset="0"/>
                <a:ea typeface="ＭＳ Ｐゴシック" charset="0"/>
              </a:rPr>
              <a:t>use and air quality </a:t>
            </a:r>
            <a:r>
              <a:rPr lang="en-US" sz="2400" dirty="0">
                <a:latin typeface="Calibri" charset="0"/>
                <a:ea typeface="ＭＳ Ｐゴシック" charset="0"/>
              </a:rPr>
              <a:t>regulation (Bernknopf et al.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Monitoring water quality (Bouma, van der Woerd, et al. 2009)</a:t>
            </a:r>
          </a:p>
          <a:p>
            <a:pPr eaLnBrk="1" hangingPunct="1"/>
            <a:r>
              <a:rPr lang="en-US" sz="2400" dirty="0">
                <a:latin typeface="Calibri" charset="0"/>
                <a:ea typeface="ＭＳ Ｐゴシック" charset="0"/>
                <a:cs typeface="ＭＳ Ｐゴシック" charset="0"/>
              </a:rPr>
              <a:t>Econometric modeling and estimation</a:t>
            </a:r>
          </a:p>
          <a:p>
            <a:pPr lvl="1" eaLnBrk="1" hangingPunct="1"/>
            <a:r>
              <a:rPr lang="en-US" sz="2400" dirty="0">
                <a:latin typeface="Calibri" charset="0"/>
                <a:ea typeface="ＭＳ Ｐゴシック" charset="0"/>
              </a:rPr>
              <a:t>Productivity (agriculture; Tenkorang and Lowenberg-DeBoer 2008)</a:t>
            </a:r>
          </a:p>
          <a:p>
            <a:pPr lvl="1" eaLnBrk="1" hangingPunct="1"/>
            <a:r>
              <a:rPr lang="en-US" sz="2400" dirty="0">
                <a:latin typeface="Calibri" charset="0"/>
                <a:ea typeface="ＭＳ Ｐゴシック" charset="0"/>
              </a:rPr>
              <a:t>Years of life expectancy (Obersteiner et al. </a:t>
            </a:r>
            <a:r>
              <a:rPr lang="en-US" sz="2400" dirty="0" smtClean="0">
                <a:latin typeface="Calibri" charset="0"/>
                <a:ea typeface="ＭＳ Ｐゴシック" charset="0"/>
              </a:rPr>
              <a:t>2012)</a:t>
            </a:r>
          </a:p>
          <a:p>
            <a:pPr lvl="1" eaLnBrk="1" hangingPunct="1"/>
            <a:r>
              <a:rPr lang="en-US" sz="2400" dirty="0" smtClean="0">
                <a:latin typeface="Calibri" charset="0"/>
                <a:ea typeface="ＭＳ Ｐゴシック" charset="0"/>
              </a:rPr>
              <a:t>Other </a:t>
            </a:r>
            <a:r>
              <a:rPr lang="en-US" sz="2400" dirty="0">
                <a:latin typeface="Calibri" charset="0"/>
                <a:ea typeface="ＭＳ Ｐゴシック" charset="0"/>
              </a:rPr>
              <a:t>quality of life dimensions</a:t>
            </a:r>
          </a:p>
          <a:p>
            <a:pPr eaLnBrk="1" hangingPunct="1"/>
            <a:r>
              <a:rPr lang="en-US" sz="2400" dirty="0">
                <a:latin typeface="Calibri" charset="0"/>
                <a:ea typeface="ＭＳ Ｐゴシック" charset="0"/>
                <a:cs typeface="ＭＳ Ｐゴシック" charset="0"/>
              </a:rPr>
              <a:t>Simulation modeling and estimation</a:t>
            </a:r>
          </a:p>
          <a:p>
            <a:pPr eaLnBrk="1" hangingPunct="1"/>
            <a:endParaRPr lang="en-US" dirty="0">
              <a:latin typeface="Calibri" charset="0"/>
              <a:ea typeface="ＭＳ Ｐゴシック" charset="0"/>
              <a:cs typeface="ＭＳ Ｐゴシック" charset="0"/>
            </a:endParaRPr>
          </a:p>
        </p:txBody>
      </p:sp>
      <p:pic>
        <p:nvPicPr>
          <p:cNvPr id="2" name="Picture 1" descr="Screen shot 2013-11-11 at 4.2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191000"/>
            <a:ext cx="1714500" cy="2667000"/>
          </a:xfrm>
          <a:prstGeom prst="rect">
            <a:avLst/>
          </a:prstGeom>
          <a:ln>
            <a:solidFill>
              <a:schemeClr val="tx1"/>
            </a:solidFill>
          </a:ln>
        </p:spPr>
      </p:pic>
      <p:sp>
        <p:nvSpPr>
          <p:cNvPr id="3" name="Oval 2"/>
          <p:cNvSpPr/>
          <p:nvPr/>
        </p:nvSpPr>
        <p:spPr>
          <a:xfrm>
            <a:off x="533400" y="4191000"/>
            <a:ext cx="6705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152400"/>
            <a:ext cx="8924925" cy="1143000"/>
          </a:xfrm>
        </p:spPr>
        <p:txBody>
          <a:bodyPr/>
          <a:lstStyle/>
          <a:p>
            <a:pPr algn="l" eaLnBrk="1" hangingPunct="1"/>
            <a:r>
              <a:rPr lang="en-US" sz="2800" dirty="0" smtClean="0">
                <a:latin typeface="Calibri" charset="0"/>
                <a:ea typeface="ＭＳ Ｐゴシック" charset="0"/>
                <a:cs typeface="ＭＳ Ｐゴシック" charset="0"/>
              </a:rPr>
              <a:t>Methods and examples, cont’d </a:t>
            </a:r>
            <a:endParaRPr lang="en-US" sz="2800" dirty="0">
              <a:latin typeface="Calibri" charset="0"/>
              <a:ea typeface="ＭＳ Ｐゴシック" charset="0"/>
              <a:cs typeface="ＭＳ Ｐゴシック" charset="0"/>
            </a:endParaRPr>
          </a:p>
        </p:txBody>
      </p:sp>
      <p:sp>
        <p:nvSpPr>
          <p:cNvPr id="48130" name="Rectangle 3"/>
          <p:cNvSpPr>
            <a:spLocks noGrp="1" noChangeArrowheads="1"/>
          </p:cNvSpPr>
          <p:nvPr>
            <p:ph idx="1"/>
          </p:nvPr>
        </p:nvSpPr>
        <p:spPr>
          <a:xfrm>
            <a:off x="457200" y="1447800"/>
            <a:ext cx="8489950" cy="4592637"/>
          </a:xfrm>
        </p:spPr>
        <p:txBody>
          <a:bodyPr/>
          <a:lstStyle/>
          <a:p>
            <a:pPr eaLnBrk="1" hangingPunct="1"/>
            <a:r>
              <a:rPr lang="en-US" sz="2400" dirty="0">
                <a:latin typeface="Calibri" charset="0"/>
                <a:ea typeface="ＭＳ Ｐゴシック" charset="0"/>
                <a:cs typeface="ＭＳ Ｐゴシック" charset="0"/>
              </a:rPr>
              <a:t>Price- and cost-based derivation</a:t>
            </a:r>
          </a:p>
          <a:p>
            <a:pPr lvl="1" eaLnBrk="1" hangingPunct="1"/>
            <a:r>
              <a:rPr lang="en-US" sz="2400" dirty="0">
                <a:latin typeface="Calibri" charset="0"/>
                <a:ea typeface="ＭＳ Ｐゴシック" charset="0"/>
              </a:rPr>
              <a:t>Weather data for weather insurance (Osgood,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Drought and land use information for index insurance (Skees et al., 2007)</a:t>
            </a:r>
          </a:p>
          <a:p>
            <a:pPr lvl="1" eaLnBrk="1" hangingPunct="1"/>
            <a:r>
              <a:rPr lang="en-US" sz="2400" dirty="0">
                <a:latin typeface="Calibri" charset="0"/>
                <a:ea typeface="ＭＳ Ｐゴシック" charset="0"/>
              </a:rPr>
              <a:t>Losses averted from vector-borne disease (Hartley, </a:t>
            </a:r>
            <a:r>
              <a:rPr lang="en-US" sz="2400" dirty="0" smtClean="0">
                <a:latin typeface="Calibri" charset="0"/>
                <a:ea typeface="ＭＳ Ｐゴシック" charset="0"/>
              </a:rPr>
              <a:t>2012)</a:t>
            </a:r>
            <a:endParaRPr lang="en-US" sz="2400" dirty="0">
              <a:latin typeface="Calibri" charset="0"/>
              <a:ea typeface="ＭＳ Ｐゴシック" charset="0"/>
            </a:endParaRPr>
          </a:p>
          <a:p>
            <a:pPr eaLnBrk="1" hangingPunct="1"/>
            <a:r>
              <a:rPr lang="en-US" sz="2400" dirty="0">
                <a:latin typeface="Calibri" charset="0"/>
                <a:ea typeface="ＭＳ Ｐゴシック" charset="0"/>
                <a:cs typeface="ＭＳ Ｐゴシック" charset="0"/>
              </a:rPr>
              <a:t>Probabilistic approaches</a:t>
            </a:r>
          </a:p>
          <a:p>
            <a:pPr lvl="1" eaLnBrk="1" hangingPunct="1"/>
            <a:r>
              <a:rPr lang="en-US" sz="2400" dirty="0">
                <a:latin typeface="Calibri" charset="0"/>
                <a:ea typeface="ＭＳ Ｐゴシック" charset="0"/>
              </a:rPr>
              <a:t>Bayesian belief networks (Cooke and Kousky,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Expert elicitation (probabilities of various tipping points, Interagency Working Group on Social Cost of Carbon, p. 32)</a:t>
            </a:r>
          </a:p>
          <a:p>
            <a:pPr lvl="1" eaLnBrk="1" hangingPunct="1"/>
            <a:endParaRPr lang="en-US" sz="2400"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9200"/>
            <a:ext cx="7682461" cy="707886"/>
          </a:xfrm>
          <a:prstGeom prst="rect">
            <a:avLst/>
          </a:prstGeom>
          <a:noFill/>
        </p:spPr>
        <p:txBody>
          <a:bodyPr wrap="none" rtlCol="0">
            <a:spAutoFit/>
          </a:bodyPr>
          <a:lstStyle/>
          <a:p>
            <a:r>
              <a:rPr lang="en-US" sz="4000" dirty="0" smtClean="0"/>
              <a:t>US Policy </a:t>
            </a:r>
            <a:r>
              <a:rPr lang="en-US" sz="4000" dirty="0" smtClean="0"/>
              <a:t>for Earth </a:t>
            </a:r>
            <a:r>
              <a:rPr lang="en-US" sz="4000" dirty="0" smtClean="0"/>
              <a:t>Observations</a:t>
            </a:r>
            <a:endParaRPr lang="en-US" sz="4000" dirty="0"/>
          </a:p>
        </p:txBody>
      </p:sp>
    </p:spTree>
    <p:extLst>
      <p:ext uri="{BB962C8B-B14F-4D97-AF65-F5344CB8AC3E}">
        <p14:creationId xmlns:p14="http://schemas.microsoft.com/office/powerpoint/2010/main" val="377911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1 at 9.15.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838200"/>
            <a:ext cx="346336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64698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6629400" cy="3693319"/>
          </a:xfrm>
          <a:prstGeom prst="rect">
            <a:avLst/>
          </a:prstGeom>
          <a:noFill/>
        </p:spPr>
        <p:txBody>
          <a:bodyPr wrap="square" rtlCol="0">
            <a:spAutoFit/>
          </a:bodyPr>
          <a:lstStyle/>
          <a:p>
            <a:r>
              <a:rPr lang="en-US" dirty="0"/>
              <a:t>The United States hereby renews its pledge of cooperation in the belief that with strengthened international collaboration and reinvigorated </a:t>
            </a:r>
            <a:r>
              <a:rPr lang="en-US" dirty="0"/>
              <a:t>U.S.leadership</a:t>
            </a:r>
            <a:r>
              <a:rPr lang="en-US" dirty="0"/>
              <a:t>, all nations and peoples—space-faring and space-benefiting—will find their horizons broadened, their knowledge enhanced, and their lives greatly improved</a:t>
            </a:r>
            <a:r>
              <a:rPr lang="en-US" dirty="0" smtClean="0"/>
              <a:t>. </a:t>
            </a:r>
          </a:p>
          <a:p>
            <a:endParaRPr lang="en-US" dirty="0"/>
          </a:p>
          <a:p>
            <a:r>
              <a:rPr lang="en-US" b="1" dirty="0" smtClean="0"/>
              <a:t>Goals include:</a:t>
            </a:r>
          </a:p>
          <a:p>
            <a:endParaRPr lang="en-US" b="1" dirty="0"/>
          </a:p>
          <a:p>
            <a:r>
              <a:rPr lang="en-US" b="1" dirty="0" smtClean="0"/>
              <a:t>Expand </a:t>
            </a:r>
            <a:r>
              <a:rPr lang="en-US" b="1" dirty="0"/>
              <a:t>international cooperation </a:t>
            </a:r>
            <a:r>
              <a:rPr lang="en-US" dirty="0"/>
              <a:t>on mutually beneficial space activities to: broaden and extend the benefits of space; further the peaceful use of space; and enhance collection and partnership in sharing of space-derived information</a:t>
            </a:r>
            <a:r>
              <a:rPr lang="en-US" dirty="0" smtClean="0"/>
              <a:t>.</a:t>
            </a:r>
          </a:p>
          <a:p>
            <a:endParaRPr lang="en-US" dirty="0"/>
          </a:p>
        </p:txBody>
      </p:sp>
    </p:spTree>
    <p:extLst>
      <p:ext uri="{BB962C8B-B14F-4D97-AF65-F5344CB8AC3E}">
        <p14:creationId xmlns:p14="http://schemas.microsoft.com/office/powerpoint/2010/main" val="1096625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543800" cy="5355313"/>
          </a:xfrm>
          <a:prstGeom prst="rect">
            <a:avLst/>
          </a:prstGeom>
          <a:noFill/>
        </p:spPr>
        <p:txBody>
          <a:bodyPr wrap="square" rtlCol="0">
            <a:spAutoFit/>
          </a:bodyPr>
          <a:lstStyle/>
          <a:p>
            <a:endParaRPr lang="en-US" dirty="0"/>
          </a:p>
          <a:p>
            <a:r>
              <a:rPr lang="en-US" dirty="0" smtClean="0"/>
              <a:t>Other specifics: </a:t>
            </a:r>
          </a:p>
          <a:p>
            <a:endParaRPr lang="en-US" dirty="0"/>
          </a:p>
          <a:p>
            <a:pPr marL="285750" indent="-285750">
              <a:buFont typeface="Arial" panose="020B0604020202020204" pitchFamily="34" charset="0"/>
              <a:buChar char="•"/>
            </a:pPr>
            <a:r>
              <a:rPr lang="en-US" dirty="0" smtClean="0"/>
              <a:t>Promote </a:t>
            </a:r>
            <a:r>
              <a:rPr lang="en-US" dirty="0"/>
              <a:t>the adoption of policies internationally that facilitate full, open, and timely access to government environmental </a:t>
            </a:r>
            <a:r>
              <a:rPr lang="en-US" dirty="0" smtClean="0"/>
              <a:t>data</a:t>
            </a:r>
          </a:p>
          <a:p>
            <a:endParaRPr lang="en-US" b="1" dirty="0" smtClean="0"/>
          </a:p>
          <a:p>
            <a:endParaRPr lang="en-US" b="1" dirty="0" smtClean="0"/>
          </a:p>
          <a:p>
            <a:r>
              <a:rPr lang="en-US" b="1" dirty="0" smtClean="0"/>
              <a:t>Identify </a:t>
            </a:r>
            <a:r>
              <a:rPr lang="en-US" b="1" dirty="0"/>
              <a:t>Areas for Potential International Cooperation. </a:t>
            </a:r>
            <a:r>
              <a:rPr lang="en-US" dirty="0"/>
              <a:t>Departments and agencies shall identify potential areas for international cooperation that may include, but are not limited to: space science; space exploration, including human space flight activities; space nuclear power to support space science and exploration; space transportation; space surveillance for debris monitoring and awareness; missile warning; Earth science and observation; environmental monitoring; satellite communications; GNSS; geospatial information products and services; disaster mitigation and relief; search and rescue; use of space for maritime domain awareness; and long-term preservation of the space environment for human activity and use.</a:t>
            </a:r>
          </a:p>
          <a:p>
            <a:endParaRPr lang="en-US" dirty="0"/>
          </a:p>
        </p:txBody>
      </p:sp>
    </p:spTree>
    <p:extLst>
      <p:ext uri="{BB962C8B-B14F-4D97-AF65-F5344CB8AC3E}">
        <p14:creationId xmlns:p14="http://schemas.microsoft.com/office/powerpoint/2010/main" val="30412991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0-31 at 9.1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762000"/>
            <a:ext cx="39624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p:cNvSpPr/>
          <p:nvPr/>
        </p:nvSpPr>
        <p:spPr>
          <a:xfrm>
            <a:off x="2438400" y="2819400"/>
            <a:ext cx="3581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131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0-31 at 9.3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914400"/>
            <a:ext cx="3624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82500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cau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PowerPoint Tex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PowerPoint Tex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Macauley.potx</Template>
  <TotalTime>1756</TotalTime>
  <Words>1620</Words>
  <Application>Microsoft Macintosh PowerPoint</Application>
  <PresentationFormat>On-screen Show (4:3)</PresentationFormat>
  <Paragraphs>196</Paragraphs>
  <Slides>32</Slides>
  <Notes>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Macauley</vt:lpstr>
      <vt:lpstr>Office Theme</vt:lpstr>
      <vt:lpstr>PowerPoint Presentation</vt:lpstr>
      <vt:lpstr>With gratitude to:</vt:lpstr>
      <vt:lpstr>Actionable science and information from 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cycle science, Earth observations and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Incorporating VOI analyses: some methods and examples </vt:lpstr>
      <vt:lpstr>Methods and examples, cont’d </vt:lpstr>
    </vt:vector>
  </TitlesOfParts>
  <Company>RFF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Nicholas</dc:creator>
  <cp:lastModifiedBy>Molly Macauley</cp:lastModifiedBy>
  <cp:revision>44</cp:revision>
  <cp:lastPrinted>2013-11-12T15:00:51Z</cp:lastPrinted>
  <dcterms:created xsi:type="dcterms:W3CDTF">2012-03-22T17:57:38Z</dcterms:created>
  <dcterms:modified xsi:type="dcterms:W3CDTF">2015-11-04T02:25:58Z</dcterms:modified>
</cp:coreProperties>
</file>